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59" r:id="rId5"/>
    <p:sldId id="273" r:id="rId6"/>
    <p:sldId id="267" r:id="rId7"/>
    <p:sldId id="268" r:id="rId8"/>
    <p:sldId id="269" r:id="rId9"/>
    <p:sldId id="260" r:id="rId10"/>
    <p:sldId id="263" r:id="rId11"/>
    <p:sldId id="261" r:id="rId12"/>
    <p:sldId id="264" r:id="rId13"/>
    <p:sldId id="270" r:id="rId14"/>
    <p:sldId id="262" r:id="rId15"/>
    <p:sldId id="265" r:id="rId16"/>
    <p:sldId id="266" r:id="rId17"/>
    <p:sldId id="272" r:id="rId18"/>
    <p:sldId id="271"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228186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80AFEF-C313-400D-AD1A-C52F15C4C08A}" type="datetimeFigureOut">
              <a:rPr lang="en-US" smtClean="0"/>
              <a:t>01-Oct-20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256364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134329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45E0D-89F6-4BCE-B654-874E559F47C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11787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3185963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180AFEF-C313-400D-AD1A-C52F15C4C08A}" type="datetimeFigureOut">
              <a:rPr lang="en-US" smtClean="0"/>
              <a:t>01-Oct-20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2838582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180AFEF-C313-400D-AD1A-C52F15C4C08A}" type="datetimeFigureOut">
              <a:rPr lang="en-US" smtClean="0"/>
              <a:t>01-Oct-20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372054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3282835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172728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126284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27391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80AFEF-C313-400D-AD1A-C52F15C4C08A}" type="datetimeFigureOut">
              <a:rPr lang="en-US" smtClean="0"/>
              <a:t>01-Oct-20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287968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80AFEF-C313-400D-AD1A-C52F15C4C08A}" type="datetimeFigureOut">
              <a:rPr lang="en-US" smtClean="0"/>
              <a:t>01-Oct-20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3388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69829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353488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180AFEF-C313-400D-AD1A-C52F15C4C08A}" type="datetimeFigureOut">
              <a:rPr lang="en-US" smtClean="0"/>
              <a:t>01-Oct-20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103346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80AFEF-C313-400D-AD1A-C52F15C4C08A}" type="datetimeFigureOut">
              <a:rPr lang="en-US" smtClean="0"/>
              <a:t>01-Oct-20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45E0D-89F6-4BCE-B654-874E559F47CC}" type="slidenum">
              <a:rPr lang="en-US" smtClean="0"/>
              <a:t>‹#›</a:t>
            </a:fld>
            <a:endParaRPr lang="en-US"/>
          </a:p>
        </p:txBody>
      </p:sp>
    </p:spTree>
    <p:extLst>
      <p:ext uri="{BB962C8B-B14F-4D97-AF65-F5344CB8AC3E}">
        <p14:creationId xmlns:p14="http://schemas.microsoft.com/office/powerpoint/2010/main" val="256955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180AFEF-C313-400D-AD1A-C52F15C4C08A}" type="datetimeFigureOut">
              <a:rPr lang="en-US" smtClean="0"/>
              <a:t>01-Oct-20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1545E0D-89F6-4BCE-B654-874E559F47CC}" type="slidenum">
              <a:rPr lang="en-US" smtClean="0"/>
              <a:t>‹#›</a:t>
            </a:fld>
            <a:endParaRPr lang="en-US"/>
          </a:p>
        </p:txBody>
      </p:sp>
    </p:spTree>
    <p:extLst>
      <p:ext uri="{BB962C8B-B14F-4D97-AF65-F5344CB8AC3E}">
        <p14:creationId xmlns:p14="http://schemas.microsoft.com/office/powerpoint/2010/main" val="45673416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publicdomainpictures.net/view-image.php?image=24531&amp;picture=tractor-toys" TargetMode="External"/><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middleeastmonitor.com/20160430-deadly-israeli-euphemisms/" TargetMode="External"/><Relationship Id="rId5" Type="http://schemas.openxmlformats.org/officeDocument/2006/relationships/image" Target="../media/image8.jpg"/><Relationship Id="rId4" Type="http://schemas.openxmlformats.org/officeDocument/2006/relationships/hyperlink" Target="http://www.geograph.org.uk/photo/10905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Cpqq9HXYJP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EC49-4BAA-4FEE-8522-7110EE470907}"/>
              </a:ext>
            </a:extLst>
          </p:cNvPr>
          <p:cNvSpPr>
            <a:spLocks noGrp="1"/>
          </p:cNvSpPr>
          <p:nvPr>
            <p:ph type="ctrTitle"/>
          </p:nvPr>
        </p:nvSpPr>
        <p:spPr/>
        <p:txBody>
          <a:bodyPr/>
          <a:lstStyle/>
          <a:p>
            <a:r>
              <a:rPr lang="en-US" dirty="0"/>
              <a:t>Economic Systems</a:t>
            </a:r>
          </a:p>
        </p:txBody>
      </p:sp>
      <p:sp>
        <p:nvSpPr>
          <p:cNvPr id="3" name="Subtitle 2">
            <a:extLst>
              <a:ext uri="{FF2B5EF4-FFF2-40B4-BE49-F238E27FC236}">
                <a16:creationId xmlns:a16="http://schemas.microsoft.com/office/drawing/2014/main" id="{BF728FA2-AF43-4F35-8E05-95C1906810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72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E020-848A-45F3-ACB6-3A6627C51C66}"/>
              </a:ext>
            </a:extLst>
          </p:cNvPr>
          <p:cNvSpPr>
            <a:spLocks noGrp="1"/>
          </p:cNvSpPr>
          <p:nvPr>
            <p:ph type="title"/>
          </p:nvPr>
        </p:nvSpPr>
        <p:spPr/>
        <p:txBody>
          <a:bodyPr/>
          <a:lstStyle/>
          <a:p>
            <a:r>
              <a:rPr lang="en-US" b="1" u="sng" dirty="0"/>
              <a:t>The Market* Economic System</a:t>
            </a:r>
            <a:endParaRPr lang="en-US" dirty="0"/>
          </a:p>
        </p:txBody>
      </p:sp>
      <p:sp>
        <p:nvSpPr>
          <p:cNvPr id="3" name="Content Placeholder 2">
            <a:extLst>
              <a:ext uri="{FF2B5EF4-FFF2-40B4-BE49-F238E27FC236}">
                <a16:creationId xmlns:a16="http://schemas.microsoft.com/office/drawing/2014/main" id="{79176B54-E313-475C-B4FA-0A18AD46BF62}"/>
              </a:ext>
            </a:extLst>
          </p:cNvPr>
          <p:cNvSpPr>
            <a:spLocks noGrp="1"/>
          </p:cNvSpPr>
          <p:nvPr>
            <p:ph idx="1"/>
          </p:nvPr>
        </p:nvSpPr>
        <p:spPr>
          <a:xfrm>
            <a:off x="726742" y="1258958"/>
            <a:ext cx="8534400" cy="5779796"/>
          </a:xfrm>
        </p:spPr>
        <p:txBody>
          <a:bodyPr>
            <a:normAutofit fontScale="70000" lnSpcReduction="20000"/>
          </a:bodyPr>
          <a:lstStyle/>
          <a:p>
            <a:r>
              <a:rPr lang="en-US" b="1" dirty="0"/>
              <a:t>Free Market Economic system: All decisions are made by private individuals</a:t>
            </a:r>
            <a:r>
              <a:rPr lang="en-US" dirty="0"/>
              <a:t>; that is, there is no government intervention or involvement in resource allocation. </a:t>
            </a:r>
          </a:p>
          <a:p>
            <a:pPr marL="0" indent="0">
              <a:buNone/>
            </a:pPr>
            <a:r>
              <a:rPr lang="en-US" dirty="0"/>
              <a:t>(There are virtually no economies in the world who follow this-there is a government control everywhere, though USA does come close).</a:t>
            </a:r>
            <a:br>
              <a:rPr lang="en-US" dirty="0"/>
            </a:br>
            <a:endParaRPr lang="en-US" dirty="0"/>
          </a:p>
          <a:p>
            <a:r>
              <a:rPr lang="en-US" b="1" u="sng" dirty="0"/>
              <a:t>Features:</a:t>
            </a:r>
          </a:p>
          <a:p>
            <a:pPr marL="0" indent="0">
              <a:buNone/>
            </a:pPr>
            <a:br>
              <a:rPr lang="en-US" b="1" dirty="0"/>
            </a:br>
            <a:r>
              <a:rPr lang="en-US" b="1" dirty="0"/>
              <a:t>1.</a:t>
            </a:r>
            <a:r>
              <a:rPr lang="en-US" dirty="0"/>
              <a:t> All resources are owned and allocated by private individuals. No govt. control exists.</a:t>
            </a:r>
            <a:br>
              <a:rPr lang="en-US" dirty="0"/>
            </a:br>
            <a:endParaRPr lang="en-US" dirty="0"/>
          </a:p>
          <a:p>
            <a:pPr marL="0" indent="0">
              <a:buNone/>
            </a:pPr>
            <a:r>
              <a:rPr lang="en-US" b="1" dirty="0"/>
              <a:t>2.</a:t>
            </a:r>
            <a:r>
              <a:rPr lang="en-US" dirty="0"/>
              <a:t> profit is the main-motive</a:t>
            </a:r>
          </a:p>
          <a:p>
            <a:pPr marL="0" indent="0">
              <a:buNone/>
            </a:pPr>
            <a:r>
              <a:rPr lang="en-US" b="1" dirty="0"/>
              <a:t>3</a:t>
            </a:r>
            <a:r>
              <a:rPr lang="en-US" dirty="0"/>
              <a:t>.The demand and supply fixes the price of products. This is called </a:t>
            </a:r>
            <a:r>
              <a:rPr lang="en-US" b="1" dirty="0"/>
              <a:t>price mechanism</a:t>
            </a:r>
          </a:p>
          <a:p>
            <a:pPr marL="0" indent="0">
              <a:buNone/>
            </a:pPr>
            <a:r>
              <a:rPr lang="en-US" b="1" dirty="0"/>
              <a:t>.</a:t>
            </a:r>
            <a:br>
              <a:rPr lang="en-US" b="1" dirty="0"/>
            </a:br>
            <a:r>
              <a:rPr lang="en-US" b="1" dirty="0"/>
              <a:t>4.</a:t>
            </a:r>
            <a:r>
              <a:rPr lang="en-US" dirty="0"/>
              <a:t>What to produce is solved by </a:t>
            </a:r>
            <a:r>
              <a:rPr lang="en-US" b="1" dirty="0"/>
              <a:t>producing the most-demanded goods</a:t>
            </a:r>
            <a:r>
              <a:rPr lang="en-US" dirty="0"/>
              <a:t> for which  people spend a lot, as their only motive is to generate a high profit.</a:t>
            </a:r>
          </a:p>
          <a:p>
            <a:pPr marL="0" indent="0">
              <a:buNone/>
            </a:pPr>
            <a:br>
              <a:rPr lang="en-US" dirty="0"/>
            </a:br>
            <a:r>
              <a:rPr lang="en-US" b="1" dirty="0"/>
              <a:t>5.</a:t>
            </a:r>
            <a:r>
              <a:rPr lang="en-US" dirty="0"/>
              <a:t> How to produce is solved by </a:t>
            </a:r>
            <a:r>
              <a:rPr lang="en-US" b="1" dirty="0"/>
              <a:t>using the cheapest yet efficient combination of  resources</a:t>
            </a:r>
            <a:r>
              <a:rPr lang="en-US" dirty="0"/>
              <a:t>– capital or </a:t>
            </a:r>
            <a:r>
              <a:rPr lang="en-US" dirty="0" err="1"/>
              <a:t>labour</a:t>
            </a:r>
            <a:r>
              <a:rPr lang="en-US" dirty="0"/>
              <a:t>- in order to </a:t>
            </a:r>
            <a:r>
              <a:rPr lang="en-US" dirty="0" err="1"/>
              <a:t>maximise</a:t>
            </a:r>
            <a:r>
              <a:rPr lang="en-US" dirty="0"/>
              <a:t> profits.</a:t>
            </a:r>
          </a:p>
          <a:p>
            <a:pPr marL="0" indent="0">
              <a:buNone/>
            </a:pPr>
            <a:br>
              <a:rPr lang="en-US" dirty="0"/>
            </a:br>
            <a:r>
              <a:rPr lang="en-US" b="1" dirty="0"/>
              <a:t>6.</a:t>
            </a:r>
            <a:r>
              <a:rPr lang="en-US" dirty="0"/>
              <a:t> For whom to produce is solved by </a:t>
            </a:r>
            <a:r>
              <a:rPr lang="en-US" b="1" dirty="0"/>
              <a:t>producing to people who are willing and able to pay for goods</a:t>
            </a:r>
            <a:r>
              <a:rPr lang="en-US" dirty="0"/>
              <a:t> at a high price.</a:t>
            </a:r>
          </a:p>
          <a:p>
            <a:pPr marL="0" indent="0">
              <a:buNone/>
            </a:pPr>
            <a:r>
              <a:rPr lang="en-US" b="1" dirty="0"/>
              <a:t>7.CONSUMER SOVEREIGNITY :Consumer sovereignty</a:t>
            </a:r>
            <a:r>
              <a:rPr lang="en-US" dirty="0"/>
              <a:t> is an </a:t>
            </a:r>
            <a:r>
              <a:rPr lang="en-US" b="1" dirty="0"/>
              <a:t>economic</a:t>
            </a:r>
            <a:r>
              <a:rPr lang="en-US" dirty="0"/>
              <a:t> concept where the </a:t>
            </a:r>
            <a:r>
              <a:rPr lang="en-US" b="1" dirty="0"/>
              <a:t>consumer</a:t>
            </a:r>
            <a:r>
              <a:rPr lang="en-US" dirty="0"/>
              <a:t> has some controlling power over goods that are produced, and the idea that the </a:t>
            </a:r>
            <a:r>
              <a:rPr lang="en-US" b="1" dirty="0"/>
              <a:t>consumer</a:t>
            </a:r>
            <a:r>
              <a:rPr lang="en-US" dirty="0"/>
              <a:t> is the best judge of their own welfare. In market economic system, consumer </a:t>
            </a:r>
            <a:r>
              <a:rPr lang="en-US" dirty="0" err="1"/>
              <a:t>sovereignity</a:t>
            </a:r>
            <a:r>
              <a:rPr lang="en-US" dirty="0"/>
              <a:t> is the highest.</a:t>
            </a:r>
            <a:endParaRPr lang="en-US" b="1" dirty="0"/>
          </a:p>
        </p:txBody>
      </p:sp>
      <p:sp>
        <p:nvSpPr>
          <p:cNvPr id="4" name="Oval 3">
            <a:extLst>
              <a:ext uri="{FF2B5EF4-FFF2-40B4-BE49-F238E27FC236}">
                <a16:creationId xmlns:a16="http://schemas.microsoft.com/office/drawing/2014/main" id="{DA1AC072-FFA1-40F9-8327-4335357830C3}"/>
              </a:ext>
            </a:extLst>
          </p:cNvPr>
          <p:cNvSpPr/>
          <p:nvPr/>
        </p:nvSpPr>
        <p:spPr>
          <a:xfrm>
            <a:off x="9261142" y="1690577"/>
            <a:ext cx="2636691" cy="42211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market economy</a:t>
            </a:r>
          </a:p>
          <a:p>
            <a:pPr algn="ctr"/>
            <a:endParaRPr lang="en-US" sz="1200" dirty="0"/>
          </a:p>
          <a:p>
            <a:pPr algn="ctr"/>
            <a:r>
              <a:rPr lang="en-US" sz="1200" b="1" i="1" u="sng" dirty="0">
                <a:solidFill>
                  <a:schemeClr val="accent4"/>
                </a:solidFill>
              </a:rPr>
              <a:t>Outcome:</a:t>
            </a:r>
          </a:p>
          <a:p>
            <a:pPr algn="ctr"/>
            <a:r>
              <a:rPr lang="en-US" sz="1200" dirty="0">
                <a:highlight>
                  <a:srgbClr val="FF0000"/>
                </a:highlight>
              </a:rPr>
              <a:t>Define market System</a:t>
            </a:r>
          </a:p>
          <a:p>
            <a:pPr algn="ctr"/>
            <a:endParaRPr lang="en-US" sz="1200" dirty="0">
              <a:highlight>
                <a:srgbClr val="FF0000"/>
              </a:highlight>
            </a:endParaRPr>
          </a:p>
          <a:p>
            <a:pPr algn="ctr"/>
            <a:r>
              <a:rPr lang="en-US" sz="1200" dirty="0">
                <a:highlight>
                  <a:srgbClr val="FF0000"/>
                </a:highlight>
              </a:rPr>
              <a:t>Explain Features of market System</a:t>
            </a:r>
          </a:p>
          <a:p>
            <a:pPr algn="ctr"/>
            <a:endParaRPr lang="en-US" sz="1200" dirty="0"/>
          </a:p>
          <a:p>
            <a:pPr algn="ctr"/>
            <a:r>
              <a:rPr lang="en-US" sz="1200" dirty="0" err="1"/>
              <a:t>Analyse</a:t>
            </a:r>
            <a:r>
              <a:rPr lang="en-US" sz="1200" dirty="0"/>
              <a:t> </a:t>
            </a:r>
            <a:r>
              <a:rPr lang="en-US" sz="1200" dirty="0" err="1"/>
              <a:t>Advanatges</a:t>
            </a:r>
            <a:r>
              <a:rPr lang="en-US" sz="1200" dirty="0"/>
              <a:t> and Disadvantages of market system</a:t>
            </a:r>
          </a:p>
          <a:p>
            <a:pPr algn="ctr"/>
            <a:endParaRPr lang="en-US" sz="1200" dirty="0"/>
          </a:p>
          <a:p>
            <a:pPr algn="ctr"/>
            <a:r>
              <a:rPr lang="en-US" sz="1200" b="1" i="1" u="sng" dirty="0">
                <a:solidFill>
                  <a:schemeClr val="accent4"/>
                </a:solidFill>
              </a:rPr>
              <a:t>Extension:</a:t>
            </a:r>
          </a:p>
          <a:p>
            <a:pPr algn="ctr"/>
            <a:r>
              <a:rPr lang="en-US" sz="1200" b="1" i="1" u="sng" dirty="0"/>
              <a:t>Differentiate between planned and market economy</a:t>
            </a:r>
          </a:p>
        </p:txBody>
      </p:sp>
    </p:spTree>
    <p:extLst>
      <p:ext uri="{BB962C8B-B14F-4D97-AF65-F5344CB8AC3E}">
        <p14:creationId xmlns:p14="http://schemas.microsoft.com/office/powerpoint/2010/main" val="344336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3404-7BED-4EC7-91EB-41955096C2F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96817BA-129F-4735-AEC2-9D4E842D4A66}"/>
              </a:ext>
            </a:extLst>
          </p:cNvPr>
          <p:cNvPicPr>
            <a:picLocks noGrp="1" noChangeAspect="1"/>
          </p:cNvPicPr>
          <p:nvPr>
            <p:ph idx="1"/>
          </p:nvPr>
        </p:nvPicPr>
        <p:blipFill>
          <a:blip r:embed="rId2"/>
          <a:stretch>
            <a:fillRect/>
          </a:stretch>
        </p:blipFill>
        <p:spPr>
          <a:xfrm>
            <a:off x="646111" y="452718"/>
            <a:ext cx="7846826" cy="5820491"/>
          </a:xfrm>
          <a:prstGeom prst="rect">
            <a:avLst/>
          </a:prstGeom>
        </p:spPr>
      </p:pic>
      <p:sp>
        <p:nvSpPr>
          <p:cNvPr id="5" name="Oval 4">
            <a:extLst>
              <a:ext uri="{FF2B5EF4-FFF2-40B4-BE49-F238E27FC236}">
                <a16:creationId xmlns:a16="http://schemas.microsoft.com/office/drawing/2014/main" id="{918D6B26-59BC-4694-B8C5-211452FB5779}"/>
              </a:ext>
            </a:extLst>
          </p:cNvPr>
          <p:cNvSpPr/>
          <p:nvPr/>
        </p:nvSpPr>
        <p:spPr>
          <a:xfrm>
            <a:off x="9346202" y="1424763"/>
            <a:ext cx="2636691" cy="42211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market economy</a:t>
            </a:r>
          </a:p>
          <a:p>
            <a:pPr algn="ctr"/>
            <a:endParaRPr lang="en-US" sz="1200" dirty="0"/>
          </a:p>
          <a:p>
            <a:pPr algn="ctr"/>
            <a:r>
              <a:rPr lang="en-US" sz="1200" b="1" i="1" u="sng" dirty="0">
                <a:solidFill>
                  <a:schemeClr val="accent4"/>
                </a:solidFill>
              </a:rPr>
              <a:t>Outcome:</a:t>
            </a:r>
          </a:p>
          <a:p>
            <a:pPr algn="ctr"/>
            <a:r>
              <a:rPr lang="en-US" sz="1200" dirty="0"/>
              <a:t>Define market System</a:t>
            </a:r>
          </a:p>
          <a:p>
            <a:pPr algn="ctr"/>
            <a:endParaRPr lang="en-US" sz="1200" dirty="0"/>
          </a:p>
          <a:p>
            <a:pPr algn="ctr"/>
            <a:r>
              <a:rPr lang="en-US" sz="1200" dirty="0"/>
              <a:t>Explain Features of market System</a:t>
            </a:r>
          </a:p>
          <a:p>
            <a:pPr algn="ctr"/>
            <a:endParaRPr lang="en-US" sz="1200" dirty="0"/>
          </a:p>
          <a:p>
            <a:pPr algn="ctr"/>
            <a:r>
              <a:rPr lang="en-US" sz="1200" dirty="0" err="1">
                <a:highlight>
                  <a:srgbClr val="FF0000"/>
                </a:highlight>
              </a:rPr>
              <a:t>Analyse</a:t>
            </a:r>
            <a:r>
              <a:rPr lang="en-US" sz="1200" dirty="0">
                <a:highlight>
                  <a:srgbClr val="FF0000"/>
                </a:highlight>
              </a:rPr>
              <a:t> </a:t>
            </a:r>
            <a:r>
              <a:rPr lang="en-US" sz="1200" dirty="0" err="1">
                <a:highlight>
                  <a:srgbClr val="FF0000"/>
                </a:highlight>
              </a:rPr>
              <a:t>Advanatges</a:t>
            </a:r>
            <a:r>
              <a:rPr lang="en-US" sz="1200" dirty="0">
                <a:highlight>
                  <a:srgbClr val="FF0000"/>
                </a:highlight>
              </a:rPr>
              <a:t> and Disadvantages of market system</a:t>
            </a:r>
          </a:p>
          <a:p>
            <a:pPr algn="ctr"/>
            <a:endParaRPr lang="en-US" sz="1200" dirty="0"/>
          </a:p>
          <a:p>
            <a:pPr algn="ctr"/>
            <a:r>
              <a:rPr lang="en-US" sz="1200" b="1" i="1" u="sng" dirty="0">
                <a:solidFill>
                  <a:schemeClr val="accent4"/>
                </a:solidFill>
              </a:rPr>
              <a:t>Extension:</a:t>
            </a:r>
          </a:p>
          <a:p>
            <a:pPr algn="ctr"/>
            <a:r>
              <a:rPr lang="en-US" sz="1200" b="1" i="1" u="sng" dirty="0"/>
              <a:t>Differentiate between planned and market economy</a:t>
            </a:r>
          </a:p>
        </p:txBody>
      </p:sp>
    </p:spTree>
    <p:extLst>
      <p:ext uri="{BB962C8B-B14F-4D97-AF65-F5344CB8AC3E}">
        <p14:creationId xmlns:p14="http://schemas.microsoft.com/office/powerpoint/2010/main" val="380710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9BDB-97CC-4C30-8157-8FD9B2EC99B6}"/>
              </a:ext>
            </a:extLst>
          </p:cNvPr>
          <p:cNvSpPr>
            <a:spLocks noGrp="1"/>
          </p:cNvSpPr>
          <p:nvPr>
            <p:ph type="title"/>
          </p:nvPr>
        </p:nvSpPr>
        <p:spPr/>
        <p:txBody>
          <a:bodyPr/>
          <a:lstStyle/>
          <a:p>
            <a:r>
              <a:rPr lang="en-US" b="1" u="sng" dirty="0"/>
              <a:t>Disadvantages:</a:t>
            </a:r>
            <a:endParaRPr lang="en-US" dirty="0"/>
          </a:p>
        </p:txBody>
      </p:sp>
      <p:sp>
        <p:nvSpPr>
          <p:cNvPr id="3" name="Content Placeholder 2">
            <a:extLst>
              <a:ext uri="{FF2B5EF4-FFF2-40B4-BE49-F238E27FC236}">
                <a16:creationId xmlns:a16="http://schemas.microsoft.com/office/drawing/2014/main" id="{9E71D128-75B9-4920-BB63-5BD88572DD0F}"/>
              </a:ext>
            </a:extLst>
          </p:cNvPr>
          <p:cNvSpPr>
            <a:spLocks noGrp="1"/>
          </p:cNvSpPr>
          <p:nvPr>
            <p:ph idx="1"/>
          </p:nvPr>
        </p:nvSpPr>
        <p:spPr>
          <a:xfrm>
            <a:off x="646111" y="1331259"/>
            <a:ext cx="6031135" cy="4591076"/>
          </a:xfrm>
        </p:spPr>
        <p:txBody>
          <a:bodyPr>
            <a:noAutofit/>
          </a:bodyPr>
          <a:lstStyle/>
          <a:p>
            <a:pPr marL="0" indent="0">
              <a:buNone/>
            </a:pPr>
            <a:r>
              <a:rPr lang="en-US" sz="1400" b="1" dirty="0"/>
              <a:t>1.</a:t>
            </a:r>
            <a:r>
              <a:rPr lang="en-US" sz="1400" dirty="0"/>
              <a:t> Only profitable goods and services are produced. </a:t>
            </a:r>
            <a:r>
              <a:rPr lang="en-US" sz="1400" b="1" dirty="0"/>
              <a:t>Public goods</a:t>
            </a:r>
            <a:r>
              <a:rPr lang="en-US" sz="1400" dirty="0"/>
              <a:t>* and some </a:t>
            </a:r>
            <a:r>
              <a:rPr lang="en-US" sz="1400" b="1" dirty="0"/>
              <a:t>merit  goods*</a:t>
            </a:r>
            <a:r>
              <a:rPr lang="en-US" sz="1400" dirty="0"/>
              <a:t> for which there is no demand </a:t>
            </a:r>
            <a:r>
              <a:rPr lang="en-US" sz="1400" b="1" dirty="0"/>
              <a:t>may not be produced</a:t>
            </a:r>
            <a:r>
              <a:rPr lang="en-US" sz="1400" dirty="0"/>
              <a:t>, which is a drawback  and affects the economic development.</a:t>
            </a:r>
          </a:p>
          <a:p>
            <a:pPr marL="0" indent="0">
              <a:buNone/>
            </a:pPr>
            <a:r>
              <a:rPr lang="en-US" sz="1400" b="1" dirty="0"/>
              <a:t>2.</a:t>
            </a:r>
            <a:r>
              <a:rPr lang="en-US" sz="1400" dirty="0"/>
              <a:t> Firms will </a:t>
            </a:r>
            <a:r>
              <a:rPr lang="en-US" sz="1400" b="1" dirty="0"/>
              <a:t>only produce for consumers who can pay for them</a:t>
            </a:r>
            <a:r>
              <a:rPr lang="en-US" sz="1400" dirty="0"/>
              <a:t>. Poor people who  cannot spend much won’t be produced for, as it would be non-profitable.</a:t>
            </a:r>
          </a:p>
          <a:p>
            <a:pPr marL="0" indent="0">
              <a:buNone/>
            </a:pPr>
            <a:r>
              <a:rPr lang="en-US" sz="1400" b="1" dirty="0"/>
              <a:t>3.</a:t>
            </a:r>
            <a:r>
              <a:rPr lang="en-US" sz="1400" dirty="0"/>
              <a:t> </a:t>
            </a:r>
            <a:r>
              <a:rPr lang="en-US" sz="1400" b="1" dirty="0"/>
              <a:t>Some resources will be left unused</a:t>
            </a:r>
            <a:r>
              <a:rPr lang="en-US" sz="1400" dirty="0"/>
              <a:t>.  </a:t>
            </a:r>
          </a:p>
          <a:p>
            <a:pPr marL="0" indent="0">
              <a:buNone/>
            </a:pPr>
            <a:r>
              <a:rPr lang="en-US" sz="1400" b="1" dirty="0"/>
              <a:t>4.</a:t>
            </a:r>
            <a:r>
              <a:rPr lang="en-US" sz="1400" dirty="0"/>
              <a:t> Harmful </a:t>
            </a:r>
            <a:r>
              <a:rPr lang="en-US" sz="1400" b="1" dirty="0"/>
              <a:t>(demerit) goods may be produced</a:t>
            </a:r>
            <a:r>
              <a:rPr lang="en-US" sz="1400" dirty="0"/>
              <a:t> if it is profitable to do so.</a:t>
            </a:r>
          </a:p>
          <a:p>
            <a:pPr marL="0" indent="0">
              <a:buNone/>
            </a:pPr>
            <a:r>
              <a:rPr lang="en-US" sz="1400" b="1" dirty="0"/>
              <a:t>5.</a:t>
            </a:r>
            <a:r>
              <a:rPr lang="en-US" sz="1400" dirty="0"/>
              <a:t> Negative impacts on society may be ignored by producers, as their  sole motive is to keep consumers satisfied and generate a high profit.</a:t>
            </a:r>
          </a:p>
          <a:p>
            <a:pPr marL="0" indent="0">
              <a:buNone/>
            </a:pPr>
            <a:r>
              <a:rPr lang="en-US" sz="1400" b="1" dirty="0"/>
              <a:t>6.</a:t>
            </a:r>
            <a:r>
              <a:rPr lang="en-US" sz="1400" dirty="0"/>
              <a:t> A firm that are able to dominate or control the market supply of a product is  called a </a:t>
            </a:r>
            <a:r>
              <a:rPr lang="en-US" sz="1400" b="1" dirty="0"/>
              <a:t>monopoly</a:t>
            </a:r>
            <a:r>
              <a:rPr lang="en-US" sz="1400" dirty="0"/>
              <a:t>.</a:t>
            </a:r>
          </a:p>
          <a:p>
            <a:pPr marL="0" indent="0">
              <a:buNone/>
            </a:pPr>
            <a:r>
              <a:rPr lang="en-US" sz="1400" b="1" dirty="0"/>
              <a:t>7.</a:t>
            </a:r>
            <a:r>
              <a:rPr lang="en-US" sz="1400" dirty="0"/>
              <a:t> Due to high competition between firms, </a:t>
            </a:r>
            <a:r>
              <a:rPr lang="en-US" sz="1400" b="1" dirty="0"/>
              <a:t>duplication of products</a:t>
            </a:r>
            <a:r>
              <a:rPr lang="en-US" sz="1400" dirty="0"/>
              <a:t> may take place,  which is a waste of resources.</a:t>
            </a:r>
          </a:p>
        </p:txBody>
      </p:sp>
      <p:sp>
        <p:nvSpPr>
          <p:cNvPr id="4" name="Oval 3">
            <a:extLst>
              <a:ext uri="{FF2B5EF4-FFF2-40B4-BE49-F238E27FC236}">
                <a16:creationId xmlns:a16="http://schemas.microsoft.com/office/drawing/2014/main" id="{D4E845F2-074E-4B3F-8723-82167EC063B4}"/>
              </a:ext>
            </a:extLst>
          </p:cNvPr>
          <p:cNvSpPr/>
          <p:nvPr/>
        </p:nvSpPr>
        <p:spPr>
          <a:xfrm>
            <a:off x="9100936" y="1488558"/>
            <a:ext cx="2636691" cy="42211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market economy</a:t>
            </a:r>
          </a:p>
          <a:p>
            <a:pPr algn="ctr"/>
            <a:endParaRPr lang="en-US" sz="1200" dirty="0"/>
          </a:p>
          <a:p>
            <a:pPr algn="ctr"/>
            <a:r>
              <a:rPr lang="en-US" sz="1200" b="1" i="1" u="sng" dirty="0">
                <a:solidFill>
                  <a:schemeClr val="accent4"/>
                </a:solidFill>
              </a:rPr>
              <a:t>Outcome:</a:t>
            </a:r>
          </a:p>
          <a:p>
            <a:pPr algn="ctr"/>
            <a:r>
              <a:rPr lang="en-US" sz="1200" dirty="0"/>
              <a:t>Define market System</a:t>
            </a:r>
          </a:p>
          <a:p>
            <a:pPr algn="ctr"/>
            <a:endParaRPr lang="en-US" sz="1200" dirty="0"/>
          </a:p>
          <a:p>
            <a:pPr algn="ctr"/>
            <a:r>
              <a:rPr lang="en-US" sz="1200" dirty="0"/>
              <a:t>Explain Features of market System</a:t>
            </a:r>
          </a:p>
          <a:p>
            <a:pPr algn="ctr"/>
            <a:endParaRPr lang="en-US" sz="1200" dirty="0"/>
          </a:p>
          <a:p>
            <a:pPr algn="ctr"/>
            <a:r>
              <a:rPr lang="en-US" sz="1200" dirty="0" err="1">
                <a:highlight>
                  <a:srgbClr val="FF0000"/>
                </a:highlight>
              </a:rPr>
              <a:t>Analyse</a:t>
            </a:r>
            <a:r>
              <a:rPr lang="en-US" sz="1200" dirty="0">
                <a:highlight>
                  <a:srgbClr val="FF0000"/>
                </a:highlight>
              </a:rPr>
              <a:t> </a:t>
            </a:r>
            <a:r>
              <a:rPr lang="en-US" sz="1200" dirty="0" err="1">
                <a:highlight>
                  <a:srgbClr val="FF0000"/>
                </a:highlight>
              </a:rPr>
              <a:t>Advanatges</a:t>
            </a:r>
            <a:r>
              <a:rPr lang="en-US" sz="1200" dirty="0">
                <a:highlight>
                  <a:srgbClr val="FF0000"/>
                </a:highlight>
              </a:rPr>
              <a:t> and Disadvantages of market system</a:t>
            </a:r>
          </a:p>
          <a:p>
            <a:pPr algn="ctr"/>
            <a:endParaRPr lang="en-US" sz="1200" dirty="0"/>
          </a:p>
          <a:p>
            <a:pPr algn="ctr"/>
            <a:r>
              <a:rPr lang="en-US" sz="1200" b="1" i="1" u="sng" dirty="0">
                <a:solidFill>
                  <a:schemeClr val="accent4"/>
                </a:solidFill>
              </a:rPr>
              <a:t>Extension:</a:t>
            </a:r>
          </a:p>
          <a:p>
            <a:pPr algn="ctr"/>
            <a:r>
              <a:rPr lang="en-US" sz="1200" b="1" i="1" u="sng" dirty="0"/>
              <a:t>Differentiate between planned and market economy</a:t>
            </a:r>
          </a:p>
        </p:txBody>
      </p:sp>
    </p:spTree>
    <p:extLst>
      <p:ext uri="{BB962C8B-B14F-4D97-AF65-F5344CB8AC3E}">
        <p14:creationId xmlns:p14="http://schemas.microsoft.com/office/powerpoint/2010/main" val="225572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4A62-9282-4769-9E95-40AFFDB83982}"/>
              </a:ext>
            </a:extLst>
          </p:cNvPr>
          <p:cNvSpPr>
            <a:spLocks noGrp="1"/>
          </p:cNvSpPr>
          <p:nvPr>
            <p:ph type="title"/>
          </p:nvPr>
        </p:nvSpPr>
        <p:spPr/>
        <p:txBody>
          <a:bodyPr/>
          <a:lstStyle/>
          <a:p>
            <a:r>
              <a:rPr lang="en-US" b="1" u="sng" dirty="0"/>
              <a:t>Extension:</a:t>
            </a:r>
          </a:p>
        </p:txBody>
      </p:sp>
      <p:sp>
        <p:nvSpPr>
          <p:cNvPr id="3" name="Content Placeholder 2">
            <a:extLst>
              <a:ext uri="{FF2B5EF4-FFF2-40B4-BE49-F238E27FC236}">
                <a16:creationId xmlns:a16="http://schemas.microsoft.com/office/drawing/2014/main" id="{9AB9266A-5983-4031-BFC1-90F988150AB8}"/>
              </a:ext>
            </a:extLst>
          </p:cNvPr>
          <p:cNvSpPr>
            <a:spLocks noGrp="1"/>
          </p:cNvSpPr>
          <p:nvPr>
            <p:ph idx="1"/>
          </p:nvPr>
        </p:nvSpPr>
        <p:spPr>
          <a:xfrm>
            <a:off x="1103313" y="2052918"/>
            <a:ext cx="7349572" cy="4195481"/>
          </a:xfrm>
        </p:spPr>
        <p:txBody>
          <a:bodyPr>
            <a:normAutofit/>
          </a:bodyPr>
          <a:lstStyle/>
          <a:p>
            <a:r>
              <a:rPr lang="en-US" sz="4000" dirty="0">
                <a:latin typeface="Lucida Calligraphy" panose="03010101010101010101" pitchFamily="66" charset="0"/>
              </a:rPr>
              <a:t>Differentiate between market economy and planned economy</a:t>
            </a:r>
          </a:p>
        </p:txBody>
      </p:sp>
      <p:sp>
        <p:nvSpPr>
          <p:cNvPr id="4" name="Oval 3">
            <a:extLst>
              <a:ext uri="{FF2B5EF4-FFF2-40B4-BE49-F238E27FC236}">
                <a16:creationId xmlns:a16="http://schemas.microsoft.com/office/drawing/2014/main" id="{44A8394B-AD10-4158-BEBB-786A845D6731}"/>
              </a:ext>
            </a:extLst>
          </p:cNvPr>
          <p:cNvSpPr/>
          <p:nvPr/>
        </p:nvSpPr>
        <p:spPr>
          <a:xfrm>
            <a:off x="9366750" y="1331675"/>
            <a:ext cx="2636691" cy="491672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market economy</a:t>
            </a:r>
          </a:p>
          <a:p>
            <a:pPr algn="ctr"/>
            <a:endParaRPr lang="en-US" sz="1200" dirty="0"/>
          </a:p>
          <a:p>
            <a:pPr algn="ctr"/>
            <a:r>
              <a:rPr lang="en-US" sz="1200" b="1" i="1" u="sng" dirty="0">
                <a:solidFill>
                  <a:schemeClr val="accent4"/>
                </a:solidFill>
              </a:rPr>
              <a:t>Outcome:</a:t>
            </a:r>
          </a:p>
          <a:p>
            <a:pPr algn="ctr"/>
            <a:r>
              <a:rPr lang="en-US" sz="1200" dirty="0"/>
              <a:t>Define market System</a:t>
            </a:r>
          </a:p>
          <a:p>
            <a:pPr algn="ctr"/>
            <a:endParaRPr lang="en-US" sz="1200" dirty="0"/>
          </a:p>
          <a:p>
            <a:pPr algn="ctr"/>
            <a:r>
              <a:rPr lang="en-US" sz="1200" dirty="0"/>
              <a:t>Explain Features of market System</a:t>
            </a:r>
          </a:p>
          <a:p>
            <a:pPr algn="ctr"/>
            <a:endParaRPr lang="en-US" sz="1200" dirty="0"/>
          </a:p>
          <a:p>
            <a:pPr algn="ctr"/>
            <a:r>
              <a:rPr lang="en-US" sz="1200" dirty="0" err="1"/>
              <a:t>Analyse</a:t>
            </a:r>
            <a:r>
              <a:rPr lang="en-US" sz="1200" dirty="0"/>
              <a:t> </a:t>
            </a:r>
            <a:r>
              <a:rPr lang="en-US" sz="1200" dirty="0" err="1"/>
              <a:t>Advanatges</a:t>
            </a:r>
            <a:r>
              <a:rPr lang="en-US" sz="1200" dirty="0"/>
              <a:t> and Disadvantages of market system</a:t>
            </a:r>
          </a:p>
          <a:p>
            <a:pPr algn="ctr"/>
            <a:endParaRPr lang="en-US" sz="1200" dirty="0"/>
          </a:p>
          <a:p>
            <a:pPr algn="ctr"/>
            <a:r>
              <a:rPr lang="en-US" sz="1200" b="1" i="1" u="sng" dirty="0">
                <a:solidFill>
                  <a:schemeClr val="accent4"/>
                </a:solidFill>
                <a:highlight>
                  <a:srgbClr val="FF0000"/>
                </a:highlight>
              </a:rPr>
              <a:t>Extension:</a:t>
            </a:r>
          </a:p>
          <a:p>
            <a:pPr algn="ctr"/>
            <a:r>
              <a:rPr lang="en-US" sz="1200" b="1" i="1" u="sng" dirty="0">
                <a:highlight>
                  <a:srgbClr val="FF0000"/>
                </a:highlight>
              </a:rPr>
              <a:t>Differentiate between planned and market economy</a:t>
            </a:r>
          </a:p>
        </p:txBody>
      </p:sp>
    </p:spTree>
    <p:extLst>
      <p:ext uri="{BB962C8B-B14F-4D97-AF65-F5344CB8AC3E}">
        <p14:creationId xmlns:p14="http://schemas.microsoft.com/office/powerpoint/2010/main" val="217056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0B38-6940-4D31-80FD-D59219095E7C}"/>
              </a:ext>
            </a:extLst>
          </p:cNvPr>
          <p:cNvSpPr>
            <a:spLocks noGrp="1"/>
          </p:cNvSpPr>
          <p:nvPr>
            <p:ph type="title"/>
          </p:nvPr>
        </p:nvSpPr>
        <p:spPr/>
        <p:txBody>
          <a:bodyPr/>
          <a:lstStyle/>
          <a:p>
            <a:r>
              <a:rPr lang="en-US" sz="1600" i="1" dirty="0"/>
              <a:t>“Mixed economy is that economy in which </a:t>
            </a:r>
            <a:r>
              <a:rPr lang="en-US" sz="1600" b="1" i="1" dirty="0"/>
              <a:t>both government and private individuals </a:t>
            </a:r>
            <a:r>
              <a:rPr lang="en-US" sz="1600" i="1" dirty="0"/>
              <a:t>exercise economic control.”</a:t>
            </a:r>
            <a:endParaRPr lang="en-US" sz="1600" dirty="0"/>
          </a:p>
        </p:txBody>
      </p:sp>
      <p:pic>
        <p:nvPicPr>
          <p:cNvPr id="4" name="Content Placeholder 3">
            <a:extLst>
              <a:ext uri="{FF2B5EF4-FFF2-40B4-BE49-F238E27FC236}">
                <a16:creationId xmlns:a16="http://schemas.microsoft.com/office/drawing/2014/main" id="{74FD289A-03AC-4E6C-80CE-69D62F609B62}"/>
              </a:ext>
            </a:extLst>
          </p:cNvPr>
          <p:cNvPicPr>
            <a:picLocks noGrp="1" noChangeAspect="1"/>
          </p:cNvPicPr>
          <p:nvPr>
            <p:ph idx="1"/>
          </p:nvPr>
        </p:nvPicPr>
        <p:blipFill>
          <a:blip r:embed="rId2"/>
          <a:stretch>
            <a:fillRect/>
          </a:stretch>
        </p:blipFill>
        <p:spPr>
          <a:xfrm>
            <a:off x="552894" y="2083981"/>
            <a:ext cx="6592186" cy="3710764"/>
          </a:xfrm>
          <a:prstGeom prst="rect">
            <a:avLst/>
          </a:prstGeom>
        </p:spPr>
      </p:pic>
      <p:sp>
        <p:nvSpPr>
          <p:cNvPr id="5" name="Oval 4">
            <a:extLst>
              <a:ext uri="{FF2B5EF4-FFF2-40B4-BE49-F238E27FC236}">
                <a16:creationId xmlns:a16="http://schemas.microsoft.com/office/drawing/2014/main" id="{E50D38D2-9535-4110-846F-BE3BDDE1E934}"/>
              </a:ext>
            </a:extLst>
          </p:cNvPr>
          <p:cNvSpPr/>
          <p:nvPr/>
        </p:nvSpPr>
        <p:spPr>
          <a:xfrm>
            <a:off x="9324937" y="1307806"/>
            <a:ext cx="2764282" cy="48803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mixed economy</a:t>
            </a:r>
          </a:p>
          <a:p>
            <a:pPr algn="ctr"/>
            <a:endParaRPr lang="en-US" sz="1200" dirty="0"/>
          </a:p>
          <a:p>
            <a:pPr algn="ctr"/>
            <a:r>
              <a:rPr lang="en-US" sz="1200" b="1" i="1" u="sng" dirty="0">
                <a:solidFill>
                  <a:schemeClr val="accent4"/>
                </a:solidFill>
              </a:rPr>
              <a:t>Outcome:</a:t>
            </a:r>
          </a:p>
          <a:p>
            <a:pPr algn="ctr"/>
            <a:r>
              <a:rPr lang="en-US" sz="1200" dirty="0">
                <a:highlight>
                  <a:srgbClr val="FF0000"/>
                </a:highlight>
              </a:rPr>
              <a:t>Define Mixed Economy</a:t>
            </a:r>
          </a:p>
          <a:p>
            <a:pPr algn="ctr"/>
            <a:endParaRPr lang="en-US" sz="1200" dirty="0">
              <a:highlight>
                <a:srgbClr val="FF0000"/>
              </a:highlight>
            </a:endParaRPr>
          </a:p>
          <a:p>
            <a:pPr algn="ctr"/>
            <a:r>
              <a:rPr lang="en-US" sz="1200" dirty="0">
                <a:highlight>
                  <a:srgbClr val="FF0000"/>
                </a:highlight>
              </a:rPr>
              <a:t>Explain Features of Mixed Economy</a:t>
            </a:r>
          </a:p>
          <a:p>
            <a:pPr algn="ctr"/>
            <a:endParaRPr lang="en-US" sz="1200" dirty="0"/>
          </a:p>
          <a:p>
            <a:pPr algn="ctr"/>
            <a:r>
              <a:rPr lang="en-US" sz="1200" dirty="0" err="1"/>
              <a:t>Analyse</a:t>
            </a:r>
            <a:r>
              <a:rPr lang="en-US" sz="1200" dirty="0"/>
              <a:t> </a:t>
            </a:r>
            <a:r>
              <a:rPr lang="en-US" sz="1200" dirty="0" err="1"/>
              <a:t>Advanatges</a:t>
            </a:r>
            <a:r>
              <a:rPr lang="en-US" sz="1200" dirty="0"/>
              <a:t> and Disadvantages of Mixed Economy</a:t>
            </a:r>
          </a:p>
          <a:p>
            <a:pPr algn="ctr"/>
            <a:endParaRPr lang="en-US" sz="1200" b="1" i="1" u="sng" dirty="0">
              <a:solidFill>
                <a:schemeClr val="accent4"/>
              </a:solidFill>
            </a:endParaRPr>
          </a:p>
          <a:p>
            <a:pPr algn="ctr"/>
            <a:r>
              <a:rPr lang="en-US" sz="1200" b="1" i="1" u="sng" dirty="0">
                <a:solidFill>
                  <a:schemeClr val="accent4"/>
                </a:solidFill>
              </a:rPr>
              <a:t>Extension:</a:t>
            </a:r>
          </a:p>
          <a:p>
            <a:pPr algn="ctr"/>
            <a:r>
              <a:rPr lang="en-US" sz="1200" b="1" i="1" u="sng" dirty="0"/>
              <a:t>Differentiate between Planned  economy and mixed economy</a:t>
            </a:r>
          </a:p>
        </p:txBody>
      </p:sp>
    </p:spTree>
    <p:extLst>
      <p:ext uri="{BB962C8B-B14F-4D97-AF65-F5344CB8AC3E}">
        <p14:creationId xmlns:p14="http://schemas.microsoft.com/office/powerpoint/2010/main" val="26790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6065-DCDE-4EE7-86B6-C07E06F820A5}"/>
              </a:ext>
            </a:extLst>
          </p:cNvPr>
          <p:cNvSpPr>
            <a:spLocks noGrp="1"/>
          </p:cNvSpPr>
          <p:nvPr>
            <p:ph type="title"/>
          </p:nvPr>
        </p:nvSpPr>
        <p:spPr/>
        <p:txBody>
          <a:bodyPr/>
          <a:lstStyle/>
          <a:p>
            <a:r>
              <a:rPr lang="en-US" b="1" u="sng" dirty="0"/>
              <a:t>Advantages:</a:t>
            </a:r>
            <a:br>
              <a:rPr lang="en-US" b="1" u="sng" dirty="0"/>
            </a:br>
            <a:br>
              <a:rPr lang="en-US" b="1" u="sng" dirty="0"/>
            </a:br>
            <a:br>
              <a:rPr lang="en-US" b="1" u="sng" dirty="0"/>
            </a:br>
            <a:r>
              <a:rPr lang="en-US" sz="2000" b="1" u="sng" dirty="0"/>
              <a:t>1.</a:t>
            </a:r>
            <a:r>
              <a:rPr lang="en-US" sz="2400" dirty="0"/>
              <a:t> The govt. can provide public goods, necessities and merit goods. The private  businesses can provide most-demanded goods (luxury goods, superior  goods). Thus, everyone is provided for.</a:t>
            </a:r>
            <a:br>
              <a:rPr lang="en-US" sz="2400" dirty="0"/>
            </a:br>
            <a:r>
              <a:rPr lang="en-US" sz="2400" b="1" dirty="0"/>
              <a:t>2.</a:t>
            </a:r>
            <a:r>
              <a:rPr lang="en-US" sz="2400" dirty="0"/>
              <a:t> The govt. will keep externalities, monopolies, harmful goods etc. in control.</a:t>
            </a:r>
            <a:br>
              <a:rPr lang="en-US" sz="2400" dirty="0"/>
            </a:br>
            <a:r>
              <a:rPr lang="en-US" sz="2400" b="1" dirty="0"/>
              <a:t>3.</a:t>
            </a:r>
            <a:r>
              <a:rPr lang="en-US" sz="2400" dirty="0"/>
              <a:t> The govt. can provide jobs in the public sector (so there is better job security).</a:t>
            </a:r>
            <a:br>
              <a:rPr lang="en-US" sz="2400" dirty="0"/>
            </a:br>
            <a:r>
              <a:rPr lang="en-US" sz="2400" b="1" dirty="0"/>
              <a:t>4.</a:t>
            </a:r>
            <a:r>
              <a:rPr lang="en-US" sz="2400" dirty="0"/>
              <a:t> The govt. can also provide financial help to collapsing private organizations, so  jobs are kept secure.</a:t>
            </a:r>
          </a:p>
        </p:txBody>
      </p:sp>
      <p:sp>
        <p:nvSpPr>
          <p:cNvPr id="3" name="Content Placeholder 2">
            <a:extLst>
              <a:ext uri="{FF2B5EF4-FFF2-40B4-BE49-F238E27FC236}">
                <a16:creationId xmlns:a16="http://schemas.microsoft.com/office/drawing/2014/main" id="{0CB9866D-B3BB-4676-9AE2-C55C6E755A96}"/>
              </a:ext>
            </a:extLst>
          </p:cNvPr>
          <p:cNvSpPr>
            <a:spLocks noGrp="1"/>
          </p:cNvSpPr>
          <p:nvPr>
            <p:ph idx="1"/>
          </p:nvPr>
        </p:nvSpPr>
        <p:spPr>
          <a:xfrm>
            <a:off x="407105" y="1331259"/>
            <a:ext cx="8832588" cy="5074023"/>
          </a:xfrm>
        </p:spPr>
        <p:txBody>
          <a:bodyPr>
            <a:normAutofit/>
          </a:bodyPr>
          <a:lstStyle/>
          <a:p>
            <a:pPr marL="0" indent="0">
              <a:buNone/>
            </a:pPr>
            <a:endParaRPr lang="en-US" sz="1600" dirty="0"/>
          </a:p>
        </p:txBody>
      </p:sp>
      <p:sp>
        <p:nvSpPr>
          <p:cNvPr id="4" name="Oval 3">
            <a:extLst>
              <a:ext uri="{FF2B5EF4-FFF2-40B4-BE49-F238E27FC236}">
                <a16:creationId xmlns:a16="http://schemas.microsoft.com/office/drawing/2014/main" id="{FB6663D7-B352-43DB-9961-6D7FDD5C5257}"/>
              </a:ext>
            </a:extLst>
          </p:cNvPr>
          <p:cNvSpPr/>
          <p:nvPr/>
        </p:nvSpPr>
        <p:spPr>
          <a:xfrm>
            <a:off x="9877646" y="452718"/>
            <a:ext cx="2314353" cy="59525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mixed economy</a:t>
            </a:r>
          </a:p>
          <a:p>
            <a:pPr algn="ctr"/>
            <a:endParaRPr lang="en-US" sz="1200" dirty="0"/>
          </a:p>
          <a:p>
            <a:pPr algn="ctr"/>
            <a:r>
              <a:rPr lang="en-US" sz="1200" b="1" i="1" u="sng" dirty="0">
                <a:solidFill>
                  <a:schemeClr val="accent4"/>
                </a:solidFill>
              </a:rPr>
              <a:t>Outcome:</a:t>
            </a:r>
          </a:p>
          <a:p>
            <a:pPr algn="ctr"/>
            <a:r>
              <a:rPr lang="en-US" sz="1200" dirty="0"/>
              <a:t>Define Mixed Economy</a:t>
            </a:r>
          </a:p>
          <a:p>
            <a:pPr algn="ctr"/>
            <a:endParaRPr lang="en-US" sz="1200" dirty="0"/>
          </a:p>
          <a:p>
            <a:pPr algn="ctr"/>
            <a:r>
              <a:rPr lang="en-US" sz="1200" dirty="0"/>
              <a:t>Explain Features of Mixed Economy</a:t>
            </a:r>
          </a:p>
          <a:p>
            <a:pPr algn="ctr"/>
            <a:endParaRPr lang="en-US" sz="1200" dirty="0"/>
          </a:p>
          <a:p>
            <a:pPr algn="ctr"/>
            <a:r>
              <a:rPr lang="en-US" sz="1200" dirty="0" err="1">
                <a:highlight>
                  <a:srgbClr val="FF0000"/>
                </a:highlight>
              </a:rPr>
              <a:t>Analyse</a:t>
            </a:r>
            <a:r>
              <a:rPr lang="en-US" sz="1200" dirty="0">
                <a:highlight>
                  <a:srgbClr val="FF0000"/>
                </a:highlight>
              </a:rPr>
              <a:t> </a:t>
            </a:r>
            <a:r>
              <a:rPr lang="en-US" sz="1200" dirty="0" err="1">
                <a:highlight>
                  <a:srgbClr val="FF0000"/>
                </a:highlight>
              </a:rPr>
              <a:t>Advanatges</a:t>
            </a:r>
            <a:r>
              <a:rPr lang="en-US" sz="1200" dirty="0">
                <a:highlight>
                  <a:srgbClr val="FF0000"/>
                </a:highlight>
              </a:rPr>
              <a:t> and Disadvantages of Mixed Economy</a:t>
            </a:r>
          </a:p>
          <a:p>
            <a:pPr algn="ctr"/>
            <a:endParaRPr lang="en-US" sz="1200" b="1" i="1" u="sng" dirty="0">
              <a:solidFill>
                <a:schemeClr val="accent4"/>
              </a:solidFill>
            </a:endParaRPr>
          </a:p>
          <a:p>
            <a:pPr algn="ctr"/>
            <a:r>
              <a:rPr lang="en-US" sz="1200" b="1" i="1" u="sng" dirty="0">
                <a:solidFill>
                  <a:schemeClr val="accent4"/>
                </a:solidFill>
              </a:rPr>
              <a:t>Extension:</a:t>
            </a:r>
          </a:p>
          <a:p>
            <a:pPr algn="ctr"/>
            <a:r>
              <a:rPr lang="en-US" sz="1200" b="1" i="1" u="sng" dirty="0"/>
              <a:t>Differentiate between market economy and mixed economy</a:t>
            </a:r>
          </a:p>
        </p:txBody>
      </p:sp>
    </p:spTree>
    <p:extLst>
      <p:ext uri="{BB962C8B-B14F-4D97-AF65-F5344CB8AC3E}">
        <p14:creationId xmlns:p14="http://schemas.microsoft.com/office/powerpoint/2010/main" val="74549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6519-A26D-4B3D-B18C-F5A0C615E042}"/>
              </a:ext>
            </a:extLst>
          </p:cNvPr>
          <p:cNvSpPr>
            <a:spLocks noGrp="1"/>
          </p:cNvSpPr>
          <p:nvPr>
            <p:ph type="title"/>
          </p:nvPr>
        </p:nvSpPr>
        <p:spPr/>
        <p:txBody>
          <a:bodyPr/>
          <a:lstStyle/>
          <a:p>
            <a:r>
              <a:rPr lang="en-US" b="1" u="sng" dirty="0"/>
              <a:t>Disadvantages:</a:t>
            </a:r>
            <a:endParaRPr lang="en-US" dirty="0"/>
          </a:p>
        </p:txBody>
      </p:sp>
      <p:sp>
        <p:nvSpPr>
          <p:cNvPr id="3" name="Content Placeholder 2">
            <a:extLst>
              <a:ext uri="{FF2B5EF4-FFF2-40B4-BE49-F238E27FC236}">
                <a16:creationId xmlns:a16="http://schemas.microsoft.com/office/drawing/2014/main" id="{F675F7A4-8DCA-4319-AB6A-AFE530E89207}"/>
              </a:ext>
            </a:extLst>
          </p:cNvPr>
          <p:cNvSpPr>
            <a:spLocks noGrp="1"/>
          </p:cNvSpPr>
          <p:nvPr>
            <p:ph idx="1"/>
          </p:nvPr>
        </p:nvSpPr>
        <p:spPr>
          <a:xfrm>
            <a:off x="1103313" y="2052918"/>
            <a:ext cx="6318214" cy="4195481"/>
          </a:xfrm>
        </p:spPr>
        <p:txBody>
          <a:bodyPr/>
          <a:lstStyle/>
          <a:p>
            <a:pPr marL="0" indent="0">
              <a:buNone/>
            </a:pPr>
            <a:br>
              <a:rPr lang="en-US" dirty="0"/>
            </a:br>
            <a:r>
              <a:rPr lang="en-US" b="1" dirty="0"/>
              <a:t>1.</a:t>
            </a:r>
            <a:r>
              <a:rPr lang="en-US" dirty="0"/>
              <a:t> Govt. taxes will be imposed, which will raise prices and also reduce work  incentive.</a:t>
            </a:r>
            <a:br>
              <a:rPr lang="en-US" dirty="0"/>
            </a:br>
            <a:r>
              <a:rPr lang="en-US" b="1" dirty="0"/>
              <a:t>2.</a:t>
            </a:r>
            <a:r>
              <a:rPr lang="en-US" dirty="0"/>
              <a:t> Govt. laws and regulations can increase production costs and reduce production.</a:t>
            </a:r>
            <a:br>
              <a:rPr lang="en-US" dirty="0"/>
            </a:br>
            <a:r>
              <a:rPr lang="en-US" b="1" dirty="0"/>
              <a:t>3.</a:t>
            </a:r>
            <a:r>
              <a:rPr lang="en-US" dirty="0"/>
              <a:t> Public sector organizations may still be inefficient and will produce low quality goods and services.</a:t>
            </a:r>
          </a:p>
          <a:p>
            <a:pPr marL="0" indent="0">
              <a:buNone/>
            </a:pPr>
            <a:r>
              <a:rPr lang="en-US" dirty="0"/>
              <a:t>4. Personal Gain of the government</a:t>
            </a:r>
          </a:p>
        </p:txBody>
      </p:sp>
      <p:sp>
        <p:nvSpPr>
          <p:cNvPr id="5" name="Oval 4">
            <a:extLst>
              <a:ext uri="{FF2B5EF4-FFF2-40B4-BE49-F238E27FC236}">
                <a16:creationId xmlns:a16="http://schemas.microsoft.com/office/drawing/2014/main" id="{72CB0F16-5C18-4BDA-A2A6-585C2B42105C}"/>
              </a:ext>
            </a:extLst>
          </p:cNvPr>
          <p:cNvSpPr/>
          <p:nvPr/>
        </p:nvSpPr>
        <p:spPr>
          <a:xfrm>
            <a:off x="7315200" y="1307806"/>
            <a:ext cx="4784651" cy="544468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u="sng" dirty="0">
                <a:solidFill>
                  <a:schemeClr val="accent4"/>
                </a:solidFill>
              </a:rPr>
              <a:t>Objective:</a:t>
            </a:r>
          </a:p>
          <a:p>
            <a:pPr algn="ctr"/>
            <a:r>
              <a:rPr lang="en-US" sz="1400" dirty="0"/>
              <a:t>To be able to explain how resources are allocated in mixed economy</a:t>
            </a:r>
          </a:p>
          <a:p>
            <a:pPr algn="ctr"/>
            <a:endParaRPr lang="en-US" sz="1400" dirty="0"/>
          </a:p>
          <a:p>
            <a:pPr algn="ctr"/>
            <a:r>
              <a:rPr lang="en-US" sz="1400" b="1" i="1" u="sng" dirty="0">
                <a:solidFill>
                  <a:schemeClr val="accent4"/>
                </a:solidFill>
              </a:rPr>
              <a:t>Outcome:</a:t>
            </a:r>
          </a:p>
          <a:p>
            <a:pPr algn="ctr"/>
            <a:r>
              <a:rPr lang="en-US" sz="1400" dirty="0"/>
              <a:t>Define Mixed Economy</a:t>
            </a:r>
          </a:p>
          <a:p>
            <a:pPr algn="ctr"/>
            <a:endParaRPr lang="en-US" sz="1400" dirty="0"/>
          </a:p>
          <a:p>
            <a:pPr algn="ctr"/>
            <a:r>
              <a:rPr lang="en-US" sz="1400" dirty="0"/>
              <a:t>Explain Features of Mixed Economy</a:t>
            </a:r>
          </a:p>
          <a:p>
            <a:pPr algn="ctr"/>
            <a:endParaRPr lang="en-US" sz="1400" dirty="0"/>
          </a:p>
          <a:p>
            <a:pPr algn="ctr"/>
            <a:r>
              <a:rPr lang="en-US" sz="1400" dirty="0" err="1">
                <a:highlight>
                  <a:srgbClr val="FF0000"/>
                </a:highlight>
              </a:rPr>
              <a:t>Analyse</a:t>
            </a:r>
            <a:r>
              <a:rPr lang="en-US" sz="1400" dirty="0">
                <a:highlight>
                  <a:srgbClr val="FF0000"/>
                </a:highlight>
              </a:rPr>
              <a:t> </a:t>
            </a:r>
            <a:r>
              <a:rPr lang="en-US" sz="1400" dirty="0" err="1">
                <a:highlight>
                  <a:srgbClr val="FF0000"/>
                </a:highlight>
              </a:rPr>
              <a:t>Advanatges</a:t>
            </a:r>
            <a:r>
              <a:rPr lang="en-US" sz="1400" dirty="0">
                <a:highlight>
                  <a:srgbClr val="FF0000"/>
                </a:highlight>
              </a:rPr>
              <a:t> and Disadvantages of Mixed Economy</a:t>
            </a:r>
          </a:p>
          <a:p>
            <a:pPr algn="ctr"/>
            <a:endParaRPr lang="en-US" sz="1400" b="1" i="1" u="sng" dirty="0">
              <a:solidFill>
                <a:schemeClr val="accent4"/>
              </a:solidFill>
              <a:highlight>
                <a:srgbClr val="FF0000"/>
              </a:highlight>
            </a:endParaRPr>
          </a:p>
          <a:p>
            <a:pPr algn="ctr"/>
            <a:r>
              <a:rPr lang="en-US" sz="1400" b="1" i="1" u="sng" dirty="0">
                <a:solidFill>
                  <a:schemeClr val="accent4"/>
                </a:solidFill>
              </a:rPr>
              <a:t>Extension:</a:t>
            </a:r>
          </a:p>
          <a:p>
            <a:pPr algn="ctr"/>
            <a:r>
              <a:rPr lang="en-US" sz="1400" b="1" i="1" u="sng" dirty="0"/>
              <a:t>Differentiate between market economy and mixed economy</a:t>
            </a:r>
          </a:p>
        </p:txBody>
      </p:sp>
    </p:spTree>
    <p:extLst>
      <p:ext uri="{BB962C8B-B14F-4D97-AF65-F5344CB8AC3E}">
        <p14:creationId xmlns:p14="http://schemas.microsoft.com/office/powerpoint/2010/main" val="279931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9F99-5CA8-45FF-A404-7ED370BFFF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1B62D7-EA34-4040-87C2-01540B6FD2E9}"/>
              </a:ext>
            </a:extLst>
          </p:cNvPr>
          <p:cNvSpPr>
            <a:spLocks noGrp="1"/>
          </p:cNvSpPr>
          <p:nvPr>
            <p:ph idx="1"/>
          </p:nvPr>
        </p:nvSpPr>
        <p:spPr>
          <a:xfrm>
            <a:off x="1103313" y="2052918"/>
            <a:ext cx="7689814" cy="4195481"/>
          </a:xfrm>
        </p:spPr>
        <p:txBody>
          <a:bodyPr>
            <a:normAutofit/>
          </a:bodyPr>
          <a:lstStyle/>
          <a:p>
            <a:r>
              <a:rPr lang="en-US" sz="4400" dirty="0">
                <a:latin typeface="Monotype Corsiva" panose="03010101010201010101" pitchFamily="66" charset="0"/>
              </a:rPr>
              <a:t>Differentiate between Mixed economy and Planned Economy</a:t>
            </a:r>
          </a:p>
        </p:txBody>
      </p:sp>
      <p:sp>
        <p:nvSpPr>
          <p:cNvPr id="5" name="Oval 4">
            <a:extLst>
              <a:ext uri="{FF2B5EF4-FFF2-40B4-BE49-F238E27FC236}">
                <a16:creationId xmlns:a16="http://schemas.microsoft.com/office/drawing/2014/main" id="{AFF5CE9B-52AE-446E-AED9-3960E3C0F12A}"/>
              </a:ext>
            </a:extLst>
          </p:cNvPr>
          <p:cNvSpPr/>
          <p:nvPr/>
        </p:nvSpPr>
        <p:spPr>
          <a:xfrm>
            <a:off x="8117058" y="98474"/>
            <a:ext cx="3982793" cy="663995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u="sng" dirty="0">
                <a:solidFill>
                  <a:schemeClr val="accent4"/>
                </a:solidFill>
              </a:rPr>
              <a:t>Objective:</a:t>
            </a:r>
          </a:p>
          <a:p>
            <a:pPr algn="ctr"/>
            <a:r>
              <a:rPr lang="en-US" sz="1400" dirty="0"/>
              <a:t>To be able to explain how resources are allocated in mixed economy</a:t>
            </a:r>
          </a:p>
          <a:p>
            <a:pPr algn="ctr"/>
            <a:endParaRPr lang="en-US" sz="1400" dirty="0"/>
          </a:p>
          <a:p>
            <a:pPr algn="ctr"/>
            <a:r>
              <a:rPr lang="en-US" sz="1400" b="1" i="1" u="sng" dirty="0">
                <a:solidFill>
                  <a:schemeClr val="accent4"/>
                </a:solidFill>
              </a:rPr>
              <a:t>Outcome:</a:t>
            </a:r>
          </a:p>
          <a:p>
            <a:pPr algn="ctr"/>
            <a:endParaRPr lang="en-US" sz="1400" b="1" i="1" u="sng" dirty="0">
              <a:solidFill>
                <a:schemeClr val="accent4"/>
              </a:solidFill>
            </a:endParaRPr>
          </a:p>
          <a:p>
            <a:pPr algn="ctr"/>
            <a:r>
              <a:rPr lang="en-US" sz="1400" b="1" i="1" u="sng" dirty="0">
                <a:highlight>
                  <a:srgbClr val="FF0000"/>
                </a:highlight>
              </a:rPr>
              <a:t>Differentiate between market economy and mixed economy</a:t>
            </a:r>
          </a:p>
          <a:p>
            <a:pPr algn="ctr"/>
            <a:endParaRPr lang="en-US" sz="1400" b="1" i="1" u="sng" dirty="0">
              <a:highlight>
                <a:srgbClr val="FF0000"/>
              </a:highlight>
            </a:endParaRPr>
          </a:p>
          <a:p>
            <a:pPr algn="ctr"/>
            <a:r>
              <a:rPr lang="en-US" sz="1400" b="1" i="1" u="sng" dirty="0" err="1"/>
              <a:t>Analyse</a:t>
            </a:r>
            <a:r>
              <a:rPr lang="en-US" sz="1400" b="1" i="1" u="sng" dirty="0"/>
              <a:t> the sectors in an economy</a:t>
            </a:r>
          </a:p>
        </p:txBody>
      </p:sp>
    </p:spTree>
    <p:extLst>
      <p:ext uri="{BB962C8B-B14F-4D97-AF65-F5344CB8AC3E}">
        <p14:creationId xmlns:p14="http://schemas.microsoft.com/office/powerpoint/2010/main" val="417411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7FA4-36A9-49FB-ADD6-44A9D756691B}"/>
              </a:ext>
            </a:extLst>
          </p:cNvPr>
          <p:cNvSpPr>
            <a:spLocks noGrp="1"/>
          </p:cNvSpPr>
          <p:nvPr>
            <p:ph type="title"/>
          </p:nvPr>
        </p:nvSpPr>
        <p:spPr/>
        <p:txBody>
          <a:bodyPr/>
          <a:lstStyle/>
          <a:p>
            <a:r>
              <a:rPr lang="en-US" b="1" u="sng" dirty="0"/>
              <a:t>Sectors in an economy</a:t>
            </a:r>
            <a:br>
              <a:rPr lang="en-US" b="1" dirty="0"/>
            </a:br>
            <a:endParaRPr lang="en-US" dirty="0"/>
          </a:p>
        </p:txBody>
      </p:sp>
      <p:sp>
        <p:nvSpPr>
          <p:cNvPr id="3" name="Content Placeholder 2">
            <a:extLst>
              <a:ext uri="{FF2B5EF4-FFF2-40B4-BE49-F238E27FC236}">
                <a16:creationId xmlns:a16="http://schemas.microsoft.com/office/drawing/2014/main" id="{3D458606-81FC-42F7-8CF4-058DEB7B473E}"/>
              </a:ext>
            </a:extLst>
          </p:cNvPr>
          <p:cNvSpPr>
            <a:spLocks noGrp="1"/>
          </p:cNvSpPr>
          <p:nvPr>
            <p:ph idx="1"/>
          </p:nvPr>
        </p:nvSpPr>
        <p:spPr>
          <a:xfrm>
            <a:off x="1103313" y="1476143"/>
            <a:ext cx="6957476" cy="4195481"/>
          </a:xfrm>
        </p:spPr>
        <p:txBody>
          <a:bodyPr>
            <a:normAutofit fontScale="92500" lnSpcReduction="10000"/>
          </a:bodyPr>
          <a:lstStyle/>
          <a:p>
            <a:pPr fontAlgn="base"/>
            <a:r>
              <a:rPr lang="en-US" dirty="0"/>
              <a:t>Production in an economy can be divided into three types:</a:t>
            </a:r>
          </a:p>
          <a:p>
            <a:pPr marL="0" indent="0" fontAlgn="base">
              <a:buNone/>
            </a:pPr>
            <a:endParaRPr lang="en-US" dirty="0"/>
          </a:p>
          <a:p>
            <a:pPr fontAlgn="base"/>
            <a:r>
              <a:rPr lang="en-US" b="1" u="sng" dirty="0"/>
              <a:t>Primary sector</a:t>
            </a:r>
            <a:r>
              <a:rPr lang="en-US" b="1" dirty="0"/>
              <a:t>:</a:t>
            </a:r>
            <a:r>
              <a:rPr lang="en-US" dirty="0"/>
              <a:t> this involves the </a:t>
            </a:r>
            <a:r>
              <a:rPr lang="en-US" b="1" dirty="0"/>
              <a:t>use/extraction of natural resources</a:t>
            </a:r>
            <a:r>
              <a:rPr lang="en-US" dirty="0"/>
              <a:t>. Examples include agricultural activities, mining, fishing, wood-cutting, oil drilling etc.</a:t>
            </a:r>
          </a:p>
          <a:p>
            <a:pPr fontAlgn="base"/>
            <a:r>
              <a:rPr lang="en-US" b="1" u="sng" dirty="0"/>
              <a:t>Secondary sector</a:t>
            </a:r>
            <a:r>
              <a:rPr lang="en-US" b="1" dirty="0"/>
              <a:t>:</a:t>
            </a:r>
            <a:r>
              <a:rPr lang="en-US" dirty="0"/>
              <a:t> this involves the </a:t>
            </a:r>
            <a:r>
              <a:rPr lang="en-US" b="1" dirty="0"/>
              <a:t>manufacture of goods</a:t>
            </a:r>
            <a:r>
              <a:rPr lang="en-US" dirty="0"/>
              <a:t> using the resources from the primary sector. Examples include auto-mobile manufacturing, steel industries, cloth production etc.</a:t>
            </a:r>
          </a:p>
          <a:p>
            <a:pPr fontAlgn="base"/>
            <a:r>
              <a:rPr lang="en-US" b="1" u="sng" dirty="0"/>
              <a:t>Tertiary sector</a:t>
            </a:r>
            <a:r>
              <a:rPr lang="en-US" b="1" dirty="0"/>
              <a:t>:</a:t>
            </a:r>
            <a:r>
              <a:rPr lang="en-US" dirty="0"/>
              <a:t> this consist of all the </a:t>
            </a:r>
            <a:r>
              <a:rPr lang="en-US" b="1" dirty="0"/>
              <a:t>services</a:t>
            </a:r>
            <a:r>
              <a:rPr lang="en-US" dirty="0"/>
              <a:t> provided in an economy. This includes hotels, travel agencies, hair salons, banks etc.</a:t>
            </a:r>
          </a:p>
          <a:p>
            <a:endParaRPr lang="en-US" dirty="0"/>
          </a:p>
        </p:txBody>
      </p:sp>
      <p:sp>
        <p:nvSpPr>
          <p:cNvPr id="4" name="Oval 3">
            <a:extLst>
              <a:ext uri="{FF2B5EF4-FFF2-40B4-BE49-F238E27FC236}">
                <a16:creationId xmlns:a16="http://schemas.microsoft.com/office/drawing/2014/main" id="{20739C37-6E2D-49F4-BD68-D629669FCF56}"/>
              </a:ext>
            </a:extLst>
          </p:cNvPr>
          <p:cNvSpPr/>
          <p:nvPr/>
        </p:nvSpPr>
        <p:spPr>
          <a:xfrm>
            <a:off x="8117058" y="98474"/>
            <a:ext cx="3982793" cy="663995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u="sng" dirty="0">
                <a:solidFill>
                  <a:schemeClr val="accent4"/>
                </a:solidFill>
              </a:rPr>
              <a:t>Objective:</a:t>
            </a:r>
          </a:p>
          <a:p>
            <a:pPr algn="ctr"/>
            <a:r>
              <a:rPr lang="en-US" sz="1400" dirty="0"/>
              <a:t>To be able to identify different sectors in the economy</a:t>
            </a:r>
          </a:p>
          <a:p>
            <a:pPr algn="ctr"/>
            <a:endParaRPr lang="en-US" sz="1400" dirty="0"/>
          </a:p>
          <a:p>
            <a:pPr algn="ctr"/>
            <a:r>
              <a:rPr lang="en-US" sz="1400" b="1" i="1" u="sng" dirty="0">
                <a:solidFill>
                  <a:schemeClr val="accent4"/>
                </a:solidFill>
              </a:rPr>
              <a:t>Outcome:</a:t>
            </a:r>
          </a:p>
          <a:p>
            <a:pPr algn="ctr"/>
            <a:endParaRPr lang="en-US" sz="1400" b="1" i="1" u="sng" dirty="0">
              <a:solidFill>
                <a:schemeClr val="accent4"/>
              </a:solidFill>
            </a:endParaRPr>
          </a:p>
          <a:p>
            <a:pPr algn="ctr"/>
            <a:r>
              <a:rPr lang="en-US" sz="1400" b="1" i="1" u="sng" dirty="0">
                <a:highlight>
                  <a:srgbClr val="FF0000"/>
                </a:highlight>
              </a:rPr>
              <a:t>Identify different sectors in the economy</a:t>
            </a:r>
          </a:p>
          <a:p>
            <a:pPr algn="ctr"/>
            <a:endParaRPr lang="en-US" sz="1400" b="1" i="1" u="sng" dirty="0">
              <a:highlight>
                <a:srgbClr val="FF0000"/>
              </a:highlight>
            </a:endParaRPr>
          </a:p>
          <a:p>
            <a:pPr algn="ctr"/>
            <a:r>
              <a:rPr lang="en-US" sz="1400" b="1" i="1" u="sng" dirty="0">
                <a:highlight>
                  <a:srgbClr val="FF0000"/>
                </a:highlight>
              </a:rPr>
              <a:t>Explain the sectors in an economy with real life examples</a:t>
            </a:r>
          </a:p>
        </p:txBody>
      </p:sp>
    </p:spTree>
    <p:extLst>
      <p:ext uri="{BB962C8B-B14F-4D97-AF65-F5344CB8AC3E}">
        <p14:creationId xmlns:p14="http://schemas.microsoft.com/office/powerpoint/2010/main" val="307970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6643-8731-4485-BA13-25C172E0E35C}"/>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85E3B7A6-3175-4C9B-A684-228D91BB4F79}"/>
              </a:ext>
            </a:extLst>
          </p:cNvPr>
          <p:cNvSpPr>
            <a:spLocks noGrp="1"/>
          </p:cNvSpPr>
          <p:nvPr>
            <p:ph idx="1"/>
          </p:nvPr>
        </p:nvSpPr>
        <p:spPr/>
        <p:txBody>
          <a:bodyPr/>
          <a:lstStyle/>
          <a:p>
            <a:pPr marL="0" indent="0">
              <a:buNone/>
            </a:pPr>
            <a:r>
              <a:rPr lang="en-US" dirty="0"/>
              <a:t>Think/Pair/Share</a:t>
            </a:r>
          </a:p>
          <a:p>
            <a:r>
              <a:rPr lang="en-US" dirty="0"/>
              <a:t>Page 33 – Activity 2.6</a:t>
            </a:r>
          </a:p>
          <a:p>
            <a:r>
              <a:rPr lang="en-US" dirty="0"/>
              <a:t>Page 36 – </a:t>
            </a:r>
            <a:r>
              <a:rPr lang="en-US" dirty="0" err="1"/>
              <a:t>Activitiy</a:t>
            </a:r>
            <a:r>
              <a:rPr lang="en-US" dirty="0"/>
              <a:t> 2.7</a:t>
            </a:r>
          </a:p>
          <a:p>
            <a:endParaRPr lang="en-US" dirty="0"/>
          </a:p>
          <a:p>
            <a:pPr marL="0" indent="0">
              <a:buNone/>
            </a:pPr>
            <a:r>
              <a:rPr lang="en-US" dirty="0"/>
              <a:t>Group Activity</a:t>
            </a:r>
          </a:p>
          <a:p>
            <a:pPr marL="0" indent="0">
              <a:buNone/>
            </a:pPr>
            <a:r>
              <a:rPr lang="en-US" dirty="0"/>
              <a:t>Crossword – Page 38</a:t>
            </a:r>
          </a:p>
        </p:txBody>
      </p:sp>
      <p:sp>
        <p:nvSpPr>
          <p:cNvPr id="4" name="Oval 3">
            <a:extLst>
              <a:ext uri="{FF2B5EF4-FFF2-40B4-BE49-F238E27FC236}">
                <a16:creationId xmlns:a16="http://schemas.microsoft.com/office/drawing/2014/main" id="{DE1F5FF6-38E9-4493-B703-8B5F1726CBC8}"/>
              </a:ext>
            </a:extLst>
          </p:cNvPr>
          <p:cNvSpPr/>
          <p:nvPr/>
        </p:nvSpPr>
        <p:spPr>
          <a:xfrm>
            <a:off x="8117058" y="98474"/>
            <a:ext cx="3982793" cy="663995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u="sng" dirty="0">
                <a:solidFill>
                  <a:schemeClr val="accent4"/>
                </a:solidFill>
              </a:rPr>
              <a:t>Objective:</a:t>
            </a:r>
          </a:p>
          <a:p>
            <a:pPr algn="ctr"/>
            <a:r>
              <a:rPr lang="en-US" sz="1400" dirty="0"/>
              <a:t>To be able to identify different sectors in the economy</a:t>
            </a:r>
          </a:p>
          <a:p>
            <a:pPr algn="ctr"/>
            <a:endParaRPr lang="en-US" sz="1400" dirty="0"/>
          </a:p>
          <a:p>
            <a:pPr algn="ctr"/>
            <a:r>
              <a:rPr lang="en-US" sz="1400" b="1" i="1" u="sng" dirty="0">
                <a:solidFill>
                  <a:schemeClr val="accent4"/>
                </a:solidFill>
              </a:rPr>
              <a:t>Outcome:</a:t>
            </a:r>
          </a:p>
          <a:p>
            <a:pPr algn="ctr"/>
            <a:endParaRPr lang="en-US" sz="1400" b="1" i="1" u="sng" dirty="0">
              <a:solidFill>
                <a:schemeClr val="accent4"/>
              </a:solidFill>
            </a:endParaRPr>
          </a:p>
          <a:p>
            <a:pPr algn="ctr"/>
            <a:r>
              <a:rPr lang="en-US" sz="1400" b="1" i="1" u="sng" dirty="0">
                <a:highlight>
                  <a:srgbClr val="FF0000"/>
                </a:highlight>
              </a:rPr>
              <a:t>Identify different sectors in the economy</a:t>
            </a:r>
          </a:p>
          <a:p>
            <a:pPr algn="ctr"/>
            <a:endParaRPr lang="en-US" sz="1400" b="1" i="1" u="sng" dirty="0">
              <a:highlight>
                <a:srgbClr val="FF0000"/>
              </a:highlight>
            </a:endParaRPr>
          </a:p>
          <a:p>
            <a:pPr algn="ctr"/>
            <a:r>
              <a:rPr lang="en-US" sz="1400" b="1" i="1" u="sng" dirty="0">
                <a:highlight>
                  <a:srgbClr val="FF0000"/>
                </a:highlight>
              </a:rPr>
              <a:t>Explain the sectors in an economy with real life examples</a:t>
            </a:r>
          </a:p>
        </p:txBody>
      </p:sp>
    </p:spTree>
    <p:extLst>
      <p:ext uri="{BB962C8B-B14F-4D97-AF65-F5344CB8AC3E}">
        <p14:creationId xmlns:p14="http://schemas.microsoft.com/office/powerpoint/2010/main" val="406074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C67A4-8A15-47C4-A4AC-AFDB0FFB9524}"/>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F54530A0-60F3-4047-829D-0C4D37523BF3}"/>
              </a:ext>
            </a:extLst>
          </p:cNvPr>
          <p:cNvPicPr>
            <a:picLocks noGrp="1" noChangeAspect="1"/>
          </p:cNvPicPr>
          <p:nvPr>
            <p:ph idx="1"/>
          </p:nvPr>
        </p:nvPicPr>
        <p:blipFill>
          <a:blip r:embed="rId2"/>
          <a:stretch>
            <a:fillRect/>
          </a:stretch>
        </p:blipFill>
        <p:spPr>
          <a:xfrm>
            <a:off x="0" y="0"/>
            <a:ext cx="6273208" cy="5278231"/>
          </a:xfrm>
          <a:prstGeom prst="rect">
            <a:avLst/>
          </a:prstGeom>
        </p:spPr>
      </p:pic>
      <p:pic>
        <p:nvPicPr>
          <p:cNvPr id="6" name="Picture 5">
            <a:extLst>
              <a:ext uri="{FF2B5EF4-FFF2-40B4-BE49-F238E27FC236}">
                <a16:creationId xmlns:a16="http://schemas.microsoft.com/office/drawing/2014/main" id="{40B59F36-ECCB-4025-8FBE-CBBC3B4B10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95046" y="5004753"/>
            <a:ext cx="2387600" cy="1579083"/>
          </a:xfrm>
          <a:prstGeom prst="rect">
            <a:avLst/>
          </a:prstGeom>
        </p:spPr>
      </p:pic>
      <p:pic>
        <p:nvPicPr>
          <p:cNvPr id="9" name="Picture 8">
            <a:extLst>
              <a:ext uri="{FF2B5EF4-FFF2-40B4-BE49-F238E27FC236}">
                <a16:creationId xmlns:a16="http://schemas.microsoft.com/office/drawing/2014/main" id="{FD46A4F9-35BE-4806-9B58-F5EB0FADB03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071278" y="4786058"/>
            <a:ext cx="2723768" cy="2081126"/>
          </a:xfrm>
          <a:prstGeom prst="rect">
            <a:avLst/>
          </a:prstGeom>
        </p:spPr>
      </p:pic>
      <p:pic>
        <p:nvPicPr>
          <p:cNvPr id="12" name="Picture 11">
            <a:extLst>
              <a:ext uri="{FF2B5EF4-FFF2-40B4-BE49-F238E27FC236}">
                <a16:creationId xmlns:a16="http://schemas.microsoft.com/office/drawing/2014/main" id="{1B57DC83-3791-4A75-9117-73750D2EE4A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0" y="4786058"/>
            <a:ext cx="3071278" cy="2071942"/>
          </a:xfrm>
          <a:prstGeom prst="rect">
            <a:avLst/>
          </a:prstGeom>
        </p:spPr>
      </p:pic>
      <p:sp>
        <p:nvSpPr>
          <p:cNvPr id="8" name="Oval 7">
            <a:extLst>
              <a:ext uri="{FF2B5EF4-FFF2-40B4-BE49-F238E27FC236}">
                <a16:creationId xmlns:a16="http://schemas.microsoft.com/office/drawing/2014/main" id="{B6A5A550-6057-4413-A59E-A32B353E22CC}"/>
              </a:ext>
            </a:extLst>
          </p:cNvPr>
          <p:cNvSpPr/>
          <p:nvPr/>
        </p:nvSpPr>
        <p:spPr>
          <a:xfrm>
            <a:off x="8866324" y="1690577"/>
            <a:ext cx="3084671" cy="42211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planned economy</a:t>
            </a:r>
          </a:p>
          <a:p>
            <a:pPr algn="ctr"/>
            <a:endParaRPr lang="en-US" sz="1200" dirty="0"/>
          </a:p>
          <a:p>
            <a:pPr algn="ctr"/>
            <a:r>
              <a:rPr lang="en-US" sz="1200" b="1" i="1" u="sng" dirty="0">
                <a:solidFill>
                  <a:schemeClr val="accent4"/>
                </a:solidFill>
              </a:rPr>
              <a:t>Outcome:</a:t>
            </a:r>
          </a:p>
          <a:p>
            <a:pPr algn="ctr"/>
            <a:r>
              <a:rPr lang="en-US" sz="1200" dirty="0">
                <a:highlight>
                  <a:srgbClr val="FF0000"/>
                </a:highlight>
              </a:rPr>
              <a:t>Define Resource Allocation</a:t>
            </a:r>
          </a:p>
          <a:p>
            <a:pPr algn="ctr"/>
            <a:endParaRPr lang="en-US" sz="1200" dirty="0">
              <a:highlight>
                <a:srgbClr val="FF0000"/>
              </a:highlight>
            </a:endParaRPr>
          </a:p>
          <a:p>
            <a:pPr algn="ctr"/>
            <a:r>
              <a:rPr lang="en-US" sz="1200" dirty="0">
                <a:highlight>
                  <a:srgbClr val="FF0000"/>
                </a:highlight>
              </a:rPr>
              <a:t>Explain Features of Planned Economy</a:t>
            </a:r>
          </a:p>
          <a:p>
            <a:pPr algn="ctr"/>
            <a:endParaRPr lang="en-US" sz="1200" dirty="0"/>
          </a:p>
          <a:p>
            <a:pPr algn="ctr"/>
            <a:r>
              <a:rPr lang="en-US" sz="1200" dirty="0" err="1"/>
              <a:t>Analyse</a:t>
            </a:r>
            <a:r>
              <a:rPr lang="en-US" sz="1200" dirty="0"/>
              <a:t> </a:t>
            </a:r>
            <a:r>
              <a:rPr lang="en-US" sz="1200" dirty="0" err="1"/>
              <a:t>advanatges</a:t>
            </a:r>
            <a:r>
              <a:rPr lang="en-US" sz="1200" dirty="0"/>
              <a:t> and disadvantages of planned economy</a:t>
            </a:r>
          </a:p>
          <a:p>
            <a:pPr algn="ctr"/>
            <a:endParaRPr lang="en-US" sz="1200" dirty="0"/>
          </a:p>
          <a:p>
            <a:pPr algn="ctr"/>
            <a:r>
              <a:rPr lang="en-US" sz="1200" b="1" i="1" u="sng" dirty="0">
                <a:solidFill>
                  <a:schemeClr val="accent4"/>
                </a:solidFill>
              </a:rPr>
              <a:t>Extension:</a:t>
            </a:r>
          </a:p>
          <a:p>
            <a:pPr algn="ctr"/>
            <a:r>
              <a:rPr lang="en-US" sz="1200" b="1" i="1" u="sng" dirty="0"/>
              <a:t>Differentiate between planned and market economy</a:t>
            </a:r>
          </a:p>
        </p:txBody>
      </p:sp>
      <p:sp>
        <p:nvSpPr>
          <p:cNvPr id="10" name="Oval 9">
            <a:extLst>
              <a:ext uri="{FF2B5EF4-FFF2-40B4-BE49-F238E27FC236}">
                <a16:creationId xmlns:a16="http://schemas.microsoft.com/office/drawing/2014/main" id="{3548B751-E2FB-4228-BEF1-7B60D1FF91D1}"/>
              </a:ext>
            </a:extLst>
          </p:cNvPr>
          <p:cNvSpPr/>
          <p:nvPr/>
        </p:nvSpPr>
        <p:spPr>
          <a:xfrm>
            <a:off x="8272130" y="1690577"/>
            <a:ext cx="3678865" cy="42211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different economic systems</a:t>
            </a:r>
          </a:p>
          <a:p>
            <a:pPr algn="ctr"/>
            <a:endParaRPr lang="en-US" sz="1200" dirty="0"/>
          </a:p>
          <a:p>
            <a:pPr algn="ctr"/>
            <a:r>
              <a:rPr lang="en-US" sz="1200" b="1" i="1" u="sng" dirty="0">
                <a:solidFill>
                  <a:schemeClr val="accent4"/>
                </a:solidFill>
              </a:rPr>
              <a:t>Outcome:</a:t>
            </a:r>
          </a:p>
          <a:p>
            <a:pPr algn="ctr"/>
            <a:r>
              <a:rPr lang="en-US" sz="1200" dirty="0">
                <a:highlight>
                  <a:srgbClr val="FF0000"/>
                </a:highlight>
              </a:rPr>
              <a:t>Define Resource Allocation</a:t>
            </a:r>
          </a:p>
          <a:p>
            <a:pPr algn="ctr"/>
            <a:endParaRPr lang="en-US" sz="1200" dirty="0">
              <a:highlight>
                <a:srgbClr val="FF0000"/>
              </a:highlight>
            </a:endParaRPr>
          </a:p>
          <a:p>
            <a:pPr algn="ctr"/>
            <a:r>
              <a:rPr lang="en-US" sz="1200" dirty="0">
                <a:highlight>
                  <a:srgbClr val="FF0000"/>
                </a:highlight>
              </a:rPr>
              <a:t>Identify different economic systems</a:t>
            </a:r>
          </a:p>
          <a:p>
            <a:pPr algn="ctr"/>
            <a:endParaRPr lang="en-US" sz="1200" dirty="0"/>
          </a:p>
          <a:p>
            <a:pPr algn="ctr"/>
            <a:r>
              <a:rPr lang="en-US" sz="1200" dirty="0" err="1"/>
              <a:t>Analyse</a:t>
            </a:r>
            <a:r>
              <a:rPr lang="en-US" sz="1200" dirty="0"/>
              <a:t> features, </a:t>
            </a:r>
            <a:r>
              <a:rPr lang="en-US" sz="1200" dirty="0" err="1"/>
              <a:t>advanatges</a:t>
            </a:r>
            <a:r>
              <a:rPr lang="en-US" sz="1200" dirty="0"/>
              <a:t> and disadvantages of planned economy</a:t>
            </a:r>
          </a:p>
          <a:p>
            <a:pPr algn="ctr"/>
            <a:endParaRPr lang="en-US" sz="1200" dirty="0"/>
          </a:p>
        </p:txBody>
      </p:sp>
    </p:spTree>
    <p:extLst>
      <p:ext uri="{BB962C8B-B14F-4D97-AF65-F5344CB8AC3E}">
        <p14:creationId xmlns:p14="http://schemas.microsoft.com/office/powerpoint/2010/main" val="273831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DE76-6D5A-4CF7-9CD9-7DD256FBE88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C91B4C6-E0B6-4A9B-8168-4A85DBBDB4D0}"/>
              </a:ext>
            </a:extLst>
          </p:cNvPr>
          <p:cNvPicPr>
            <a:picLocks noGrp="1" noChangeAspect="1"/>
          </p:cNvPicPr>
          <p:nvPr>
            <p:ph idx="1"/>
          </p:nvPr>
        </p:nvPicPr>
        <p:blipFill>
          <a:blip r:embed="rId2"/>
          <a:stretch>
            <a:fillRect/>
          </a:stretch>
        </p:blipFill>
        <p:spPr>
          <a:xfrm>
            <a:off x="1010094" y="797442"/>
            <a:ext cx="7198242" cy="5709684"/>
          </a:xfrm>
          <a:prstGeom prst="rect">
            <a:avLst/>
          </a:prstGeom>
        </p:spPr>
      </p:pic>
      <p:sp>
        <p:nvSpPr>
          <p:cNvPr id="7" name="Oval 6">
            <a:extLst>
              <a:ext uri="{FF2B5EF4-FFF2-40B4-BE49-F238E27FC236}">
                <a16:creationId xmlns:a16="http://schemas.microsoft.com/office/drawing/2014/main" id="{6BC58EC6-29F9-4136-B141-233E0FC4590C}"/>
              </a:ext>
            </a:extLst>
          </p:cNvPr>
          <p:cNvSpPr/>
          <p:nvPr/>
        </p:nvSpPr>
        <p:spPr>
          <a:xfrm>
            <a:off x="8995144" y="1690577"/>
            <a:ext cx="2955851" cy="42211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different economic systems</a:t>
            </a:r>
          </a:p>
          <a:p>
            <a:pPr algn="ctr"/>
            <a:endParaRPr lang="en-US" sz="1200" dirty="0"/>
          </a:p>
          <a:p>
            <a:pPr algn="ctr"/>
            <a:r>
              <a:rPr lang="en-US" sz="1200" b="1" i="1" u="sng" dirty="0">
                <a:solidFill>
                  <a:schemeClr val="accent4"/>
                </a:solidFill>
              </a:rPr>
              <a:t>Outcome:</a:t>
            </a:r>
          </a:p>
          <a:p>
            <a:pPr algn="ctr"/>
            <a:r>
              <a:rPr lang="en-US" sz="1200" dirty="0">
                <a:highlight>
                  <a:srgbClr val="FF0000"/>
                </a:highlight>
              </a:rPr>
              <a:t>Define Resource Allocation</a:t>
            </a:r>
          </a:p>
          <a:p>
            <a:pPr algn="ctr"/>
            <a:endParaRPr lang="en-US" sz="1200" dirty="0">
              <a:highlight>
                <a:srgbClr val="FF0000"/>
              </a:highlight>
            </a:endParaRPr>
          </a:p>
          <a:p>
            <a:pPr algn="ctr"/>
            <a:r>
              <a:rPr lang="en-US" sz="1200" dirty="0">
                <a:highlight>
                  <a:srgbClr val="FF0000"/>
                </a:highlight>
              </a:rPr>
              <a:t>Identify different economic systems</a:t>
            </a:r>
          </a:p>
          <a:p>
            <a:pPr algn="ctr"/>
            <a:endParaRPr lang="en-US" sz="1200" dirty="0"/>
          </a:p>
          <a:p>
            <a:pPr algn="ctr"/>
            <a:r>
              <a:rPr lang="en-US" sz="1200" dirty="0" err="1"/>
              <a:t>Analyse</a:t>
            </a:r>
            <a:r>
              <a:rPr lang="en-US" sz="1200" dirty="0"/>
              <a:t> features, </a:t>
            </a:r>
            <a:r>
              <a:rPr lang="en-US" sz="1200" dirty="0" err="1"/>
              <a:t>advanatges</a:t>
            </a:r>
            <a:r>
              <a:rPr lang="en-US" sz="1200" dirty="0"/>
              <a:t> and disadvantages of planned economy</a:t>
            </a:r>
          </a:p>
          <a:p>
            <a:pPr algn="ctr"/>
            <a:endParaRPr lang="en-US" sz="1200" dirty="0"/>
          </a:p>
        </p:txBody>
      </p:sp>
    </p:spTree>
    <p:extLst>
      <p:ext uri="{BB962C8B-B14F-4D97-AF65-F5344CB8AC3E}">
        <p14:creationId xmlns:p14="http://schemas.microsoft.com/office/powerpoint/2010/main" val="161624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FFD4CB6-22CF-4A23-ACF0-D729B8EC78A2}"/>
              </a:ext>
            </a:extLst>
          </p:cNvPr>
          <p:cNvPicPr>
            <a:picLocks noGrp="1" noChangeAspect="1"/>
          </p:cNvPicPr>
          <p:nvPr>
            <p:ph idx="4294967295"/>
          </p:nvPr>
        </p:nvPicPr>
        <p:blipFill>
          <a:blip r:embed="rId2"/>
          <a:stretch>
            <a:fillRect/>
          </a:stretch>
        </p:blipFill>
        <p:spPr>
          <a:xfrm>
            <a:off x="161492" y="712789"/>
            <a:ext cx="7951304" cy="5464175"/>
          </a:xfrm>
          <a:prstGeom prst="rect">
            <a:avLst/>
          </a:prstGeom>
        </p:spPr>
      </p:pic>
      <p:sp>
        <p:nvSpPr>
          <p:cNvPr id="5" name="Oval 4">
            <a:extLst>
              <a:ext uri="{FF2B5EF4-FFF2-40B4-BE49-F238E27FC236}">
                <a16:creationId xmlns:a16="http://schemas.microsoft.com/office/drawing/2014/main" id="{0038DAD0-B4AB-410F-BAA0-DB0385B20080}"/>
              </a:ext>
            </a:extLst>
          </p:cNvPr>
          <p:cNvSpPr/>
          <p:nvPr/>
        </p:nvSpPr>
        <p:spPr>
          <a:xfrm>
            <a:off x="8272130" y="712789"/>
            <a:ext cx="3678865" cy="546417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different economic systems</a:t>
            </a:r>
          </a:p>
          <a:p>
            <a:pPr algn="ctr"/>
            <a:endParaRPr lang="en-US" sz="1200" dirty="0"/>
          </a:p>
          <a:p>
            <a:pPr algn="ctr"/>
            <a:r>
              <a:rPr lang="en-US" sz="1200" b="1" i="1" u="sng" dirty="0">
                <a:solidFill>
                  <a:schemeClr val="accent4"/>
                </a:solidFill>
              </a:rPr>
              <a:t>Outcome:</a:t>
            </a:r>
          </a:p>
          <a:p>
            <a:pPr algn="ctr"/>
            <a:r>
              <a:rPr lang="en-US" sz="1200" dirty="0">
                <a:highlight>
                  <a:srgbClr val="FF0000"/>
                </a:highlight>
              </a:rPr>
              <a:t>Define Resource Allocation</a:t>
            </a:r>
          </a:p>
          <a:p>
            <a:pPr algn="ctr"/>
            <a:endParaRPr lang="en-US" sz="1200" dirty="0">
              <a:highlight>
                <a:srgbClr val="FF0000"/>
              </a:highlight>
            </a:endParaRPr>
          </a:p>
          <a:p>
            <a:pPr algn="ctr"/>
            <a:r>
              <a:rPr lang="en-US" sz="1200" dirty="0">
                <a:highlight>
                  <a:srgbClr val="FF0000"/>
                </a:highlight>
              </a:rPr>
              <a:t>Identify different economic systems</a:t>
            </a:r>
          </a:p>
          <a:p>
            <a:pPr algn="ctr"/>
            <a:endParaRPr lang="en-US" sz="1200" dirty="0"/>
          </a:p>
          <a:p>
            <a:pPr algn="ctr"/>
            <a:r>
              <a:rPr lang="en-US" sz="1200" dirty="0" err="1"/>
              <a:t>Analyse</a:t>
            </a:r>
            <a:r>
              <a:rPr lang="en-US" sz="1200" dirty="0"/>
              <a:t> features, </a:t>
            </a:r>
            <a:r>
              <a:rPr lang="en-US" sz="1200" dirty="0" err="1"/>
              <a:t>advanatges</a:t>
            </a:r>
            <a:r>
              <a:rPr lang="en-US" sz="1200" dirty="0"/>
              <a:t> and disadvantages of planned economy</a:t>
            </a:r>
          </a:p>
          <a:p>
            <a:pPr algn="ctr"/>
            <a:endParaRPr lang="en-US" sz="1200" dirty="0"/>
          </a:p>
        </p:txBody>
      </p:sp>
    </p:spTree>
    <p:extLst>
      <p:ext uri="{BB962C8B-B14F-4D97-AF65-F5344CB8AC3E}">
        <p14:creationId xmlns:p14="http://schemas.microsoft.com/office/powerpoint/2010/main" val="50067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C1FD-B35D-4F79-9069-4BE550AC9F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BF0BA5-F9C4-4529-AD63-B216308C8148}"/>
              </a:ext>
            </a:extLst>
          </p:cNvPr>
          <p:cNvSpPr>
            <a:spLocks noGrp="1"/>
          </p:cNvSpPr>
          <p:nvPr>
            <p:ph idx="1"/>
          </p:nvPr>
        </p:nvSpPr>
        <p:spPr/>
        <p:txBody>
          <a:bodyPr/>
          <a:lstStyle/>
          <a:p>
            <a:r>
              <a:rPr lang="en-US" dirty="0">
                <a:hlinkClick r:id="rId2"/>
              </a:rPr>
              <a:t>https://youtu.be/Cpqq9HXYJPM</a:t>
            </a:r>
            <a:endParaRPr lang="en-US" dirty="0"/>
          </a:p>
          <a:p>
            <a:endParaRPr lang="en-US" dirty="0"/>
          </a:p>
        </p:txBody>
      </p:sp>
    </p:spTree>
    <p:extLst>
      <p:ext uri="{BB962C8B-B14F-4D97-AF65-F5344CB8AC3E}">
        <p14:creationId xmlns:p14="http://schemas.microsoft.com/office/powerpoint/2010/main" val="4285756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735A-281C-4CB4-BBE5-0C36B5237685}"/>
              </a:ext>
            </a:extLst>
          </p:cNvPr>
          <p:cNvSpPr>
            <a:spLocks noGrp="1"/>
          </p:cNvSpPr>
          <p:nvPr>
            <p:ph type="title"/>
          </p:nvPr>
        </p:nvSpPr>
        <p:spPr/>
        <p:txBody>
          <a:bodyPr/>
          <a:lstStyle/>
          <a:p>
            <a:r>
              <a:rPr lang="en-US" b="1" u="sng" dirty="0">
                <a:solidFill>
                  <a:schemeClr val="accent2"/>
                </a:solidFill>
                <a:latin typeface="inherit"/>
              </a:rPr>
              <a:t>Planned Economic System:</a:t>
            </a:r>
            <a:endParaRPr lang="en-US" dirty="0">
              <a:solidFill>
                <a:schemeClr val="accent2"/>
              </a:solidFill>
            </a:endParaRPr>
          </a:p>
        </p:txBody>
      </p:sp>
      <p:sp>
        <p:nvSpPr>
          <p:cNvPr id="3" name="Content Placeholder 2">
            <a:extLst>
              <a:ext uri="{FF2B5EF4-FFF2-40B4-BE49-F238E27FC236}">
                <a16:creationId xmlns:a16="http://schemas.microsoft.com/office/drawing/2014/main" id="{880F7B26-5A07-47D1-9EEC-8C7627C594DA}"/>
              </a:ext>
            </a:extLst>
          </p:cNvPr>
          <p:cNvSpPr>
            <a:spLocks noGrp="1"/>
          </p:cNvSpPr>
          <p:nvPr>
            <p:ph idx="1"/>
          </p:nvPr>
        </p:nvSpPr>
        <p:spPr>
          <a:xfrm>
            <a:off x="786810" y="1853248"/>
            <a:ext cx="9263044" cy="4395151"/>
          </a:xfrm>
        </p:spPr>
        <p:txBody>
          <a:bodyPr/>
          <a:lstStyle/>
          <a:p>
            <a:endParaRPr lang="en-US" dirty="0"/>
          </a:p>
          <a:p>
            <a:endParaRPr lang="en-US" dirty="0"/>
          </a:p>
        </p:txBody>
      </p:sp>
      <p:sp>
        <p:nvSpPr>
          <p:cNvPr id="4" name="Rectangle 3">
            <a:extLst>
              <a:ext uri="{FF2B5EF4-FFF2-40B4-BE49-F238E27FC236}">
                <a16:creationId xmlns:a16="http://schemas.microsoft.com/office/drawing/2014/main" id="{DC18191B-0001-4E54-BF43-B9A03A851639}"/>
              </a:ext>
            </a:extLst>
          </p:cNvPr>
          <p:cNvSpPr/>
          <p:nvPr/>
        </p:nvSpPr>
        <p:spPr>
          <a:xfrm>
            <a:off x="1039517" y="1853248"/>
            <a:ext cx="8040688" cy="3693319"/>
          </a:xfrm>
          <a:prstGeom prst="rect">
            <a:avLst/>
          </a:prstGeom>
        </p:spPr>
        <p:txBody>
          <a:bodyPr wrap="square">
            <a:spAutoFit/>
          </a:bodyPr>
          <a:lstStyle/>
          <a:p>
            <a:r>
              <a:rPr lang="en-US" dirty="0">
                <a:latin typeface="Karla"/>
              </a:rPr>
              <a:t> </a:t>
            </a:r>
            <a:r>
              <a:rPr lang="en-US" b="1" dirty="0">
                <a:latin typeface="Karla"/>
              </a:rPr>
              <a:t>All decisions are made by the government</a:t>
            </a:r>
            <a:r>
              <a:rPr lang="en-US" dirty="0">
                <a:latin typeface="Karla"/>
              </a:rPr>
              <a:t>. They decide what to produce, how to produce and for whom to produce. Example: North Korea.</a:t>
            </a:r>
          </a:p>
          <a:p>
            <a:br>
              <a:rPr lang="en-US" dirty="0"/>
            </a:br>
            <a:r>
              <a:rPr lang="en-US" b="1" u="sng" dirty="0">
                <a:latin typeface="inherit"/>
              </a:rPr>
              <a:t>Features:</a:t>
            </a:r>
            <a:br>
              <a:rPr lang="en-US" dirty="0"/>
            </a:br>
            <a:r>
              <a:rPr lang="en-US" b="1" dirty="0">
                <a:latin typeface="Karla"/>
              </a:rPr>
              <a:t>1.</a:t>
            </a:r>
            <a:r>
              <a:rPr lang="en-US" dirty="0">
                <a:latin typeface="Karla"/>
              </a:rPr>
              <a:t> All resources are </a:t>
            </a:r>
            <a:r>
              <a:rPr lang="en-US" b="1" dirty="0">
                <a:latin typeface="Karla"/>
              </a:rPr>
              <a:t>owned and allocated by the govt</a:t>
            </a:r>
            <a:r>
              <a:rPr lang="en-US" dirty="0">
                <a:latin typeface="Karla"/>
              </a:rPr>
              <a:t>. They also fix the prices.</a:t>
            </a:r>
            <a:br>
              <a:rPr lang="en-US" dirty="0"/>
            </a:br>
            <a:r>
              <a:rPr lang="en-US" b="1" dirty="0">
                <a:latin typeface="Karla"/>
              </a:rPr>
              <a:t>2.</a:t>
            </a:r>
            <a:r>
              <a:rPr lang="en-US" dirty="0">
                <a:latin typeface="Karla"/>
              </a:rPr>
              <a:t> Profit is not the main </a:t>
            </a:r>
            <a:r>
              <a:rPr lang="en-US" b="1" dirty="0">
                <a:latin typeface="Karla"/>
              </a:rPr>
              <a:t>motive- social welfare</a:t>
            </a:r>
            <a:r>
              <a:rPr lang="en-US" dirty="0">
                <a:latin typeface="Karla"/>
              </a:rPr>
              <a:t> is.</a:t>
            </a:r>
            <a:br>
              <a:rPr lang="en-US" dirty="0"/>
            </a:br>
            <a:r>
              <a:rPr lang="en-US" b="1" dirty="0">
                <a:latin typeface="Karla"/>
              </a:rPr>
              <a:t>3.</a:t>
            </a:r>
            <a:r>
              <a:rPr lang="en-US" dirty="0">
                <a:latin typeface="Karla"/>
              </a:rPr>
              <a:t> They </a:t>
            </a:r>
            <a:r>
              <a:rPr lang="en-US" b="1" dirty="0">
                <a:latin typeface="Karla"/>
              </a:rPr>
              <a:t>produce goods that will be most beneficial to the social welfare</a:t>
            </a:r>
            <a:r>
              <a:rPr lang="en-US" dirty="0">
                <a:latin typeface="Karla"/>
              </a:rPr>
              <a:t> of the  economy.</a:t>
            </a:r>
            <a:br>
              <a:rPr lang="en-US" dirty="0"/>
            </a:br>
            <a:r>
              <a:rPr lang="en-US" b="1" dirty="0">
                <a:latin typeface="Karla"/>
              </a:rPr>
              <a:t>4.</a:t>
            </a:r>
            <a:r>
              <a:rPr lang="en-US" dirty="0">
                <a:latin typeface="Karla"/>
              </a:rPr>
              <a:t>  Efficiency may not be the highest priority as profit isn’t a motive. Thus they  </a:t>
            </a:r>
            <a:r>
              <a:rPr lang="en-US" b="1" dirty="0">
                <a:latin typeface="Karla"/>
              </a:rPr>
              <a:t>could use inefficient production methods</a:t>
            </a:r>
            <a:r>
              <a:rPr lang="en-US" dirty="0">
                <a:latin typeface="Karla"/>
              </a:rPr>
              <a:t> to produce the goods.</a:t>
            </a:r>
            <a:br>
              <a:rPr lang="en-US" dirty="0"/>
            </a:br>
            <a:r>
              <a:rPr lang="en-US" b="1" dirty="0">
                <a:latin typeface="Karla"/>
              </a:rPr>
              <a:t>5</a:t>
            </a:r>
            <a:r>
              <a:rPr lang="en-US" dirty="0">
                <a:latin typeface="Karla"/>
              </a:rPr>
              <a:t>. Goods will be </a:t>
            </a:r>
            <a:r>
              <a:rPr lang="en-US" b="1" dirty="0">
                <a:latin typeface="Karla"/>
              </a:rPr>
              <a:t>produced for all people- mainly those with poor incomes</a:t>
            </a:r>
            <a:r>
              <a:rPr lang="en-US" dirty="0">
                <a:latin typeface="Karla"/>
              </a:rPr>
              <a:t>. Rich    people may demand for luxury goods, which the govt. might not be interested in  producing.</a:t>
            </a:r>
            <a:endParaRPr lang="en-US" dirty="0"/>
          </a:p>
        </p:txBody>
      </p:sp>
      <p:sp>
        <p:nvSpPr>
          <p:cNvPr id="5" name="Oval 4">
            <a:extLst>
              <a:ext uri="{FF2B5EF4-FFF2-40B4-BE49-F238E27FC236}">
                <a16:creationId xmlns:a16="http://schemas.microsoft.com/office/drawing/2014/main" id="{255BB936-EF08-4B7B-8166-4DB3E47A2E6B}"/>
              </a:ext>
            </a:extLst>
          </p:cNvPr>
          <p:cNvSpPr/>
          <p:nvPr/>
        </p:nvSpPr>
        <p:spPr>
          <a:xfrm>
            <a:off x="9080205" y="1690577"/>
            <a:ext cx="2870790" cy="486971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different economic systems</a:t>
            </a:r>
          </a:p>
          <a:p>
            <a:pPr algn="ctr"/>
            <a:endParaRPr lang="en-US" sz="1200" dirty="0"/>
          </a:p>
          <a:p>
            <a:pPr algn="ctr"/>
            <a:r>
              <a:rPr lang="en-US" sz="1200" b="1" i="1" u="sng" dirty="0">
                <a:solidFill>
                  <a:schemeClr val="accent4"/>
                </a:solidFill>
              </a:rPr>
              <a:t>Outcome:</a:t>
            </a:r>
          </a:p>
          <a:p>
            <a:pPr algn="ctr"/>
            <a:r>
              <a:rPr lang="en-US" sz="1200" dirty="0">
                <a:solidFill>
                  <a:schemeClr val="tx1"/>
                </a:solidFill>
              </a:rPr>
              <a:t>Define Resource Allocation</a:t>
            </a:r>
          </a:p>
          <a:p>
            <a:pPr algn="ctr"/>
            <a:endParaRPr lang="en-US" sz="1200" dirty="0">
              <a:solidFill>
                <a:schemeClr val="tx1"/>
              </a:solidFill>
            </a:endParaRPr>
          </a:p>
          <a:p>
            <a:pPr algn="ctr"/>
            <a:r>
              <a:rPr lang="en-US" sz="1200" dirty="0">
                <a:solidFill>
                  <a:schemeClr val="tx1"/>
                </a:solidFill>
              </a:rPr>
              <a:t>Identify different economic systems</a:t>
            </a:r>
          </a:p>
          <a:p>
            <a:pPr algn="ctr"/>
            <a:endParaRPr lang="en-US" sz="1200" dirty="0"/>
          </a:p>
          <a:p>
            <a:pPr algn="ctr"/>
            <a:r>
              <a:rPr lang="en-US" sz="1200" dirty="0" err="1">
                <a:highlight>
                  <a:srgbClr val="FF0000"/>
                </a:highlight>
              </a:rPr>
              <a:t>Analyse</a:t>
            </a:r>
            <a:r>
              <a:rPr lang="en-US" sz="1200" dirty="0">
                <a:highlight>
                  <a:srgbClr val="FF0000"/>
                </a:highlight>
              </a:rPr>
              <a:t> features, </a:t>
            </a:r>
            <a:r>
              <a:rPr lang="en-US" sz="1200" dirty="0" err="1">
                <a:highlight>
                  <a:srgbClr val="FF0000"/>
                </a:highlight>
              </a:rPr>
              <a:t>advanatges</a:t>
            </a:r>
            <a:r>
              <a:rPr lang="en-US" sz="1200" dirty="0">
                <a:highlight>
                  <a:srgbClr val="FF0000"/>
                </a:highlight>
              </a:rPr>
              <a:t> and disadvantages of planned economy</a:t>
            </a:r>
          </a:p>
          <a:p>
            <a:pPr algn="ctr"/>
            <a:endParaRPr lang="en-US" sz="1200" dirty="0"/>
          </a:p>
        </p:txBody>
      </p:sp>
    </p:spTree>
    <p:extLst>
      <p:ext uri="{BB962C8B-B14F-4D97-AF65-F5344CB8AC3E}">
        <p14:creationId xmlns:p14="http://schemas.microsoft.com/office/powerpoint/2010/main" val="314940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031C-8484-4657-9195-E37C14DC42CD}"/>
              </a:ext>
            </a:extLst>
          </p:cNvPr>
          <p:cNvSpPr>
            <a:spLocks noGrp="1"/>
          </p:cNvSpPr>
          <p:nvPr>
            <p:ph type="title"/>
          </p:nvPr>
        </p:nvSpPr>
        <p:spPr/>
        <p:txBody>
          <a:bodyPr/>
          <a:lstStyle/>
          <a:p>
            <a:r>
              <a:rPr lang="en-US" b="1" u="sng" dirty="0"/>
              <a:t>Advantages:</a:t>
            </a:r>
            <a:endParaRPr lang="en-US" dirty="0"/>
          </a:p>
        </p:txBody>
      </p:sp>
      <p:sp>
        <p:nvSpPr>
          <p:cNvPr id="3" name="Content Placeholder 2">
            <a:extLst>
              <a:ext uri="{FF2B5EF4-FFF2-40B4-BE49-F238E27FC236}">
                <a16:creationId xmlns:a16="http://schemas.microsoft.com/office/drawing/2014/main" id="{50E3DD70-42EA-4001-A2AD-5CBD6309A48D}"/>
              </a:ext>
            </a:extLst>
          </p:cNvPr>
          <p:cNvSpPr>
            <a:spLocks noGrp="1"/>
          </p:cNvSpPr>
          <p:nvPr>
            <p:ph idx="1"/>
          </p:nvPr>
        </p:nvSpPr>
        <p:spPr>
          <a:xfrm>
            <a:off x="1103313" y="2052918"/>
            <a:ext cx="8040688" cy="4195481"/>
          </a:xfrm>
        </p:spPr>
        <p:txBody>
          <a:bodyPr/>
          <a:lstStyle/>
          <a:p>
            <a:pPr marL="0" indent="0">
              <a:buNone/>
            </a:pPr>
            <a:br>
              <a:rPr lang="en-US" b="1" dirty="0"/>
            </a:br>
            <a:r>
              <a:rPr lang="en-US" b="1" dirty="0"/>
              <a:t>1.</a:t>
            </a:r>
            <a:r>
              <a:rPr lang="en-US" dirty="0"/>
              <a:t> As it’s a welfare-motive economy, it will </a:t>
            </a:r>
            <a:r>
              <a:rPr lang="en-US" b="1" dirty="0"/>
              <a:t>produce necessities</a:t>
            </a:r>
            <a:r>
              <a:rPr lang="en-US" dirty="0"/>
              <a:t> (food/water/clothes),  </a:t>
            </a:r>
            <a:r>
              <a:rPr lang="en-US" b="1" dirty="0"/>
              <a:t>public goods and merit goods.</a:t>
            </a:r>
            <a:br>
              <a:rPr lang="en-US" dirty="0"/>
            </a:br>
            <a:r>
              <a:rPr lang="en-US" b="1" dirty="0"/>
              <a:t>2.</a:t>
            </a:r>
            <a:r>
              <a:rPr lang="en-US" dirty="0"/>
              <a:t> </a:t>
            </a:r>
            <a:r>
              <a:rPr lang="en-US" b="1" dirty="0"/>
              <a:t>Prices are kept low</a:t>
            </a:r>
            <a:r>
              <a:rPr lang="en-US" dirty="0"/>
              <a:t>, so it’s affordable for everyone.</a:t>
            </a:r>
            <a:br>
              <a:rPr lang="en-US" dirty="0"/>
            </a:br>
            <a:r>
              <a:rPr lang="en-US" b="1" dirty="0"/>
              <a:t>3.</a:t>
            </a:r>
            <a:r>
              <a:rPr lang="en-US" dirty="0"/>
              <a:t> Low unemployment can exist as the </a:t>
            </a:r>
            <a:r>
              <a:rPr lang="en-US" b="1" dirty="0"/>
              <a:t>govt. aims at full employment</a:t>
            </a:r>
            <a:r>
              <a:rPr lang="en-US" dirty="0"/>
              <a:t>.</a:t>
            </a:r>
            <a:br>
              <a:rPr lang="en-US" dirty="0"/>
            </a:br>
            <a:r>
              <a:rPr lang="en-US" b="1" dirty="0"/>
              <a:t>4.</a:t>
            </a:r>
            <a:r>
              <a:rPr lang="en-US" dirty="0"/>
              <a:t> Since there is no competition, </a:t>
            </a:r>
            <a:r>
              <a:rPr lang="en-US" b="1" dirty="0"/>
              <a:t>duplication of products is eliminated</a:t>
            </a:r>
            <a:r>
              <a:rPr lang="en-US" dirty="0"/>
              <a:t>.</a:t>
            </a:r>
          </a:p>
        </p:txBody>
      </p:sp>
      <p:sp>
        <p:nvSpPr>
          <p:cNvPr id="4" name="Oval 3">
            <a:extLst>
              <a:ext uri="{FF2B5EF4-FFF2-40B4-BE49-F238E27FC236}">
                <a16:creationId xmlns:a16="http://schemas.microsoft.com/office/drawing/2014/main" id="{0DDC21E2-DB9D-4E09-9762-755A292B6AAA}"/>
              </a:ext>
            </a:extLst>
          </p:cNvPr>
          <p:cNvSpPr/>
          <p:nvPr/>
        </p:nvSpPr>
        <p:spPr>
          <a:xfrm>
            <a:off x="8772939" y="1690577"/>
            <a:ext cx="3178056" cy="486971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different economic systems</a:t>
            </a:r>
          </a:p>
          <a:p>
            <a:pPr algn="ctr"/>
            <a:endParaRPr lang="en-US" sz="1200" dirty="0"/>
          </a:p>
          <a:p>
            <a:pPr algn="ctr"/>
            <a:r>
              <a:rPr lang="en-US" sz="1200" b="1" i="1" u="sng" dirty="0">
                <a:solidFill>
                  <a:schemeClr val="accent4"/>
                </a:solidFill>
              </a:rPr>
              <a:t>Outcome:</a:t>
            </a:r>
          </a:p>
          <a:p>
            <a:pPr algn="ctr"/>
            <a:r>
              <a:rPr lang="en-US" sz="1200" dirty="0">
                <a:solidFill>
                  <a:schemeClr val="tx1"/>
                </a:solidFill>
              </a:rPr>
              <a:t>Define Resource Allocation</a:t>
            </a:r>
          </a:p>
          <a:p>
            <a:pPr algn="ctr"/>
            <a:endParaRPr lang="en-US" sz="1200" dirty="0">
              <a:solidFill>
                <a:schemeClr val="tx1"/>
              </a:solidFill>
            </a:endParaRPr>
          </a:p>
          <a:p>
            <a:pPr algn="ctr"/>
            <a:r>
              <a:rPr lang="en-US" sz="1200" dirty="0">
                <a:solidFill>
                  <a:schemeClr val="tx1"/>
                </a:solidFill>
              </a:rPr>
              <a:t>Identify different economic systems</a:t>
            </a:r>
          </a:p>
          <a:p>
            <a:pPr algn="ctr"/>
            <a:endParaRPr lang="en-US" sz="1200" dirty="0"/>
          </a:p>
          <a:p>
            <a:pPr algn="ctr"/>
            <a:r>
              <a:rPr lang="en-US" sz="1200" dirty="0" err="1">
                <a:highlight>
                  <a:srgbClr val="FF0000"/>
                </a:highlight>
              </a:rPr>
              <a:t>Analyse</a:t>
            </a:r>
            <a:r>
              <a:rPr lang="en-US" sz="1200" dirty="0">
                <a:highlight>
                  <a:srgbClr val="FF0000"/>
                </a:highlight>
              </a:rPr>
              <a:t> features, </a:t>
            </a:r>
            <a:r>
              <a:rPr lang="en-US" sz="1200" dirty="0" err="1">
                <a:highlight>
                  <a:srgbClr val="FF0000"/>
                </a:highlight>
              </a:rPr>
              <a:t>advanatges</a:t>
            </a:r>
            <a:r>
              <a:rPr lang="en-US" sz="1200" dirty="0">
                <a:highlight>
                  <a:srgbClr val="FF0000"/>
                </a:highlight>
              </a:rPr>
              <a:t> and disadvantages of planned economy</a:t>
            </a:r>
          </a:p>
          <a:p>
            <a:pPr algn="ctr"/>
            <a:endParaRPr lang="en-US" sz="1200" dirty="0"/>
          </a:p>
        </p:txBody>
      </p:sp>
    </p:spTree>
    <p:extLst>
      <p:ext uri="{BB962C8B-B14F-4D97-AF65-F5344CB8AC3E}">
        <p14:creationId xmlns:p14="http://schemas.microsoft.com/office/powerpoint/2010/main" val="1258228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EB75-8D19-4F80-9A29-97450107984C}"/>
              </a:ext>
            </a:extLst>
          </p:cNvPr>
          <p:cNvSpPr>
            <a:spLocks noGrp="1"/>
          </p:cNvSpPr>
          <p:nvPr>
            <p:ph type="title"/>
          </p:nvPr>
        </p:nvSpPr>
        <p:spPr/>
        <p:txBody>
          <a:bodyPr/>
          <a:lstStyle/>
          <a:p>
            <a:r>
              <a:rPr lang="en-US" b="1" u="sng" dirty="0"/>
              <a:t>Disadvantages:</a:t>
            </a:r>
            <a:endParaRPr lang="en-US" dirty="0"/>
          </a:p>
        </p:txBody>
      </p:sp>
      <p:sp>
        <p:nvSpPr>
          <p:cNvPr id="3" name="Content Placeholder 2">
            <a:extLst>
              <a:ext uri="{FF2B5EF4-FFF2-40B4-BE49-F238E27FC236}">
                <a16:creationId xmlns:a16="http://schemas.microsoft.com/office/drawing/2014/main" id="{36F75B14-A06E-4AED-A098-BCF77D196D5E}"/>
              </a:ext>
            </a:extLst>
          </p:cNvPr>
          <p:cNvSpPr>
            <a:spLocks noGrp="1"/>
          </p:cNvSpPr>
          <p:nvPr>
            <p:ph idx="1"/>
          </p:nvPr>
        </p:nvSpPr>
        <p:spPr>
          <a:xfrm>
            <a:off x="1103312" y="2052918"/>
            <a:ext cx="6679721" cy="4195481"/>
          </a:xfrm>
        </p:spPr>
        <p:txBody>
          <a:bodyPr/>
          <a:lstStyle/>
          <a:p>
            <a:br>
              <a:rPr lang="en-US" dirty="0"/>
            </a:br>
            <a:r>
              <a:rPr lang="en-US" b="1" dirty="0"/>
              <a:t>1.</a:t>
            </a:r>
            <a:r>
              <a:rPr lang="en-US" dirty="0"/>
              <a:t> </a:t>
            </a:r>
            <a:r>
              <a:rPr lang="en-US" b="1" dirty="0"/>
              <a:t>Consumer sovereignty is low</a:t>
            </a:r>
            <a:r>
              <a:rPr lang="en-US" dirty="0"/>
              <a:t> as the govt. decides what to produce.</a:t>
            </a:r>
            <a:br>
              <a:rPr lang="en-US" dirty="0"/>
            </a:br>
            <a:r>
              <a:rPr lang="en-US" b="1" dirty="0"/>
              <a:t>2.</a:t>
            </a:r>
            <a:r>
              <a:rPr lang="en-US" dirty="0"/>
              <a:t> Lack of profit motive may lead to firms being </a:t>
            </a:r>
            <a:r>
              <a:rPr lang="en-US" b="1" dirty="0"/>
              <a:t>inefficient.</a:t>
            </a:r>
            <a:endParaRPr lang="en-US" dirty="0"/>
          </a:p>
        </p:txBody>
      </p:sp>
      <p:sp>
        <p:nvSpPr>
          <p:cNvPr id="4" name="Oval 3">
            <a:extLst>
              <a:ext uri="{FF2B5EF4-FFF2-40B4-BE49-F238E27FC236}">
                <a16:creationId xmlns:a16="http://schemas.microsoft.com/office/drawing/2014/main" id="{AA480E76-76C3-4F55-B597-168AA8098CE5}"/>
              </a:ext>
            </a:extLst>
          </p:cNvPr>
          <p:cNvSpPr/>
          <p:nvPr/>
        </p:nvSpPr>
        <p:spPr>
          <a:xfrm>
            <a:off x="9080205" y="1690577"/>
            <a:ext cx="2870790" cy="486971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u="sng" dirty="0">
                <a:solidFill>
                  <a:schemeClr val="accent4"/>
                </a:solidFill>
              </a:rPr>
              <a:t>Objective:</a:t>
            </a:r>
          </a:p>
          <a:p>
            <a:pPr algn="ctr"/>
            <a:r>
              <a:rPr lang="en-US" sz="1200" dirty="0"/>
              <a:t>To be able to explain how resources are allocated in different economic systems</a:t>
            </a:r>
          </a:p>
          <a:p>
            <a:pPr algn="ctr"/>
            <a:endParaRPr lang="en-US" sz="1200" dirty="0"/>
          </a:p>
          <a:p>
            <a:pPr algn="ctr"/>
            <a:r>
              <a:rPr lang="en-US" sz="1200" b="1" i="1" u="sng" dirty="0">
                <a:solidFill>
                  <a:schemeClr val="accent4"/>
                </a:solidFill>
              </a:rPr>
              <a:t>Outcome:</a:t>
            </a:r>
          </a:p>
          <a:p>
            <a:pPr algn="ctr"/>
            <a:r>
              <a:rPr lang="en-US" sz="1200" dirty="0">
                <a:solidFill>
                  <a:schemeClr val="tx1"/>
                </a:solidFill>
              </a:rPr>
              <a:t>Define Resource Allocation</a:t>
            </a:r>
          </a:p>
          <a:p>
            <a:pPr algn="ctr"/>
            <a:endParaRPr lang="en-US" sz="1200" dirty="0">
              <a:solidFill>
                <a:schemeClr val="tx1"/>
              </a:solidFill>
            </a:endParaRPr>
          </a:p>
          <a:p>
            <a:pPr algn="ctr"/>
            <a:r>
              <a:rPr lang="en-US" sz="1200" dirty="0">
                <a:solidFill>
                  <a:schemeClr val="tx1"/>
                </a:solidFill>
              </a:rPr>
              <a:t>Identify different economic systems</a:t>
            </a:r>
          </a:p>
          <a:p>
            <a:pPr algn="ctr"/>
            <a:endParaRPr lang="en-US" sz="1200" dirty="0"/>
          </a:p>
          <a:p>
            <a:pPr algn="ctr"/>
            <a:r>
              <a:rPr lang="en-US" sz="1200" dirty="0" err="1">
                <a:highlight>
                  <a:srgbClr val="FF0000"/>
                </a:highlight>
              </a:rPr>
              <a:t>Analyse</a:t>
            </a:r>
            <a:r>
              <a:rPr lang="en-US" sz="1200" dirty="0">
                <a:highlight>
                  <a:srgbClr val="FF0000"/>
                </a:highlight>
              </a:rPr>
              <a:t> features, </a:t>
            </a:r>
            <a:r>
              <a:rPr lang="en-US" sz="1200" dirty="0" err="1">
                <a:highlight>
                  <a:srgbClr val="FF0000"/>
                </a:highlight>
              </a:rPr>
              <a:t>advanatges</a:t>
            </a:r>
            <a:r>
              <a:rPr lang="en-US" sz="1200" dirty="0">
                <a:highlight>
                  <a:srgbClr val="FF0000"/>
                </a:highlight>
              </a:rPr>
              <a:t> and disadvantages of planned economy</a:t>
            </a:r>
          </a:p>
          <a:p>
            <a:pPr algn="ctr"/>
            <a:endParaRPr lang="en-US" sz="1200" dirty="0"/>
          </a:p>
        </p:txBody>
      </p:sp>
    </p:spTree>
    <p:extLst>
      <p:ext uri="{BB962C8B-B14F-4D97-AF65-F5344CB8AC3E}">
        <p14:creationId xmlns:p14="http://schemas.microsoft.com/office/powerpoint/2010/main" val="112334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08F5-19CD-4CB0-A85F-FD6985D552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FD7643-0C9B-4B14-BFD9-E7E1B38DC85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57A7185-868A-4436-9CA9-85A902ECA582}"/>
              </a:ext>
            </a:extLst>
          </p:cNvPr>
          <p:cNvPicPr>
            <a:picLocks noChangeAspect="1"/>
          </p:cNvPicPr>
          <p:nvPr/>
        </p:nvPicPr>
        <p:blipFill>
          <a:blip r:embed="rId2"/>
          <a:stretch>
            <a:fillRect/>
          </a:stretch>
        </p:blipFill>
        <p:spPr>
          <a:xfrm>
            <a:off x="684212" y="425303"/>
            <a:ext cx="10745788" cy="6124354"/>
          </a:xfrm>
          <a:prstGeom prst="rect">
            <a:avLst/>
          </a:prstGeom>
        </p:spPr>
      </p:pic>
    </p:spTree>
    <p:extLst>
      <p:ext uri="{BB962C8B-B14F-4D97-AF65-F5344CB8AC3E}">
        <p14:creationId xmlns:p14="http://schemas.microsoft.com/office/powerpoint/2010/main" val="3711239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7521</TotalTime>
  <Words>1714</Words>
  <Application>Microsoft Office PowerPoint</Application>
  <PresentationFormat>Widescreen</PresentationFormat>
  <Paragraphs>223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Century Gothic</vt:lpstr>
      <vt:lpstr>inherit</vt:lpstr>
      <vt:lpstr>Karla</vt:lpstr>
      <vt:lpstr>Lucida Calligraphy</vt:lpstr>
      <vt:lpstr>Monotype Corsiva</vt:lpstr>
      <vt:lpstr>Wingdings 3</vt:lpstr>
      <vt:lpstr>Ion</vt:lpstr>
      <vt:lpstr>Economic Systems</vt:lpstr>
      <vt:lpstr>PowerPoint Presentation</vt:lpstr>
      <vt:lpstr>PowerPoint Presentation</vt:lpstr>
      <vt:lpstr>PowerPoint Presentation</vt:lpstr>
      <vt:lpstr>PowerPoint Presentation</vt:lpstr>
      <vt:lpstr>Planned Economic System:</vt:lpstr>
      <vt:lpstr>Advantages:</vt:lpstr>
      <vt:lpstr>Disadvantages:</vt:lpstr>
      <vt:lpstr>PowerPoint Presentation</vt:lpstr>
      <vt:lpstr>The Market* Economic System</vt:lpstr>
      <vt:lpstr>PowerPoint Presentation</vt:lpstr>
      <vt:lpstr>Disadvantages:</vt:lpstr>
      <vt:lpstr>Extension:</vt:lpstr>
      <vt:lpstr>“Mixed economy is that economy in which both government and private individuals exercise economic control.”</vt:lpstr>
      <vt:lpstr>Advantages:   1. The govt. can provide public goods, necessities and merit goods. The private  businesses can provide most-demanded goods (luxury goods, superior  goods). Thus, everyone is provided for. 2. The govt. will keep externalities, monopolies, harmful goods etc. in control. 3. The govt. can provide jobs in the public sector (so there is better job security). 4. The govt. can also provide financial help to collapsing private organizations, so  jobs are kept secure.</vt:lpstr>
      <vt:lpstr>Disadvantages:</vt:lpstr>
      <vt:lpstr>PowerPoint Presentation</vt:lpstr>
      <vt:lpstr>Sectors in an economy </vt:lpstr>
      <vt:lpstr>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Systems</dc:title>
  <dc:creator>Palak Mathur</dc:creator>
  <cp:lastModifiedBy>Palak Mathur</cp:lastModifiedBy>
  <cp:revision>21</cp:revision>
  <dcterms:created xsi:type="dcterms:W3CDTF">2019-09-17T09:33:12Z</dcterms:created>
  <dcterms:modified xsi:type="dcterms:W3CDTF">2020-10-01T05:30:46Z</dcterms:modified>
</cp:coreProperties>
</file>